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5"/>
  </p:notesMasterIdLst>
  <p:handoutMasterIdLst>
    <p:handoutMasterId r:id="rId46"/>
  </p:handoutMasterIdLst>
  <p:sldIdLst>
    <p:sldId id="302" r:id="rId2"/>
    <p:sldId id="303" r:id="rId3"/>
    <p:sldId id="300" r:id="rId4"/>
    <p:sldId id="257" r:id="rId5"/>
    <p:sldId id="278" r:id="rId6"/>
    <p:sldId id="299" r:id="rId7"/>
    <p:sldId id="276" r:id="rId8"/>
    <p:sldId id="277" r:id="rId9"/>
    <p:sldId id="282" r:id="rId10"/>
    <p:sldId id="283" r:id="rId11"/>
    <p:sldId id="279" r:id="rId12"/>
    <p:sldId id="274" r:id="rId13"/>
    <p:sldId id="286" r:id="rId14"/>
    <p:sldId id="281" r:id="rId15"/>
    <p:sldId id="284" r:id="rId16"/>
    <p:sldId id="285" r:id="rId17"/>
    <p:sldId id="275" r:id="rId18"/>
    <p:sldId id="289" r:id="rId19"/>
    <p:sldId id="294" r:id="rId20"/>
    <p:sldId id="287" r:id="rId21"/>
    <p:sldId id="292" r:id="rId22"/>
    <p:sldId id="307" r:id="rId23"/>
    <p:sldId id="291" r:id="rId24"/>
    <p:sldId id="280" r:id="rId25"/>
    <p:sldId id="306" r:id="rId26"/>
    <p:sldId id="288" r:id="rId27"/>
    <p:sldId id="293" r:id="rId28"/>
    <p:sldId id="309" r:id="rId29"/>
    <p:sldId id="313" r:id="rId30"/>
    <p:sldId id="325" r:id="rId31"/>
    <p:sldId id="326" r:id="rId32"/>
    <p:sldId id="322" r:id="rId33"/>
    <p:sldId id="317" r:id="rId34"/>
    <p:sldId id="323" r:id="rId35"/>
    <p:sldId id="324" r:id="rId36"/>
    <p:sldId id="295" r:id="rId37"/>
    <p:sldId id="297" r:id="rId38"/>
    <p:sldId id="321" r:id="rId39"/>
    <p:sldId id="320" r:id="rId40"/>
    <p:sldId id="296" r:id="rId41"/>
    <p:sldId id="273" r:id="rId42"/>
    <p:sldId id="310" r:id="rId43"/>
    <p:sldId id="329" r:id="rId44"/>
  </p:sldIdLst>
  <p:sldSz cx="9144000" cy="6858000" type="screen4x3"/>
  <p:notesSz cx="6669088"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5520" autoAdjust="0"/>
  </p:normalViewPr>
  <p:slideViewPr>
    <p:cSldViewPr snapToObjects="1">
      <p:cViewPr>
        <p:scale>
          <a:sx n="100" d="100"/>
          <a:sy n="100" d="100"/>
        </p:scale>
        <p:origin x="-510" y="9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F9B8320-4D24-4A4B-B35C-D61A84550C20}" type="datetimeFigureOut">
              <a:rPr lang="en-US" smtClean="0"/>
              <a:pPr/>
              <a:t>1/10/2012</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B24DC84-E9F0-4430-953E-98CA8A5F82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9B1AD12-215E-4A7C-AC41-1AABA4AC9AB7}" type="datetimeFigureOut">
              <a:rPr lang="en-US" smtClean="0"/>
              <a:pPr/>
              <a:t>1/10/2012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0DE8D2B-5F1F-4885-843E-DC9826828C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DE8D2B-5F1F-4885-843E-DC9826828C6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DE8D2B-5F1F-4885-843E-DC9826828C6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DE8D2B-5F1F-4885-843E-DC9826828C61}"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Capstone Project: </a:t>
            </a:r>
            <a:endParaRPr lang="th-TH" dirty="0"/>
          </a:p>
        </p:txBody>
      </p:sp>
      <p:sp>
        <p:nvSpPr>
          <p:cNvPr id="4" name="Slide Number Placeholder 3"/>
          <p:cNvSpPr>
            <a:spLocks noGrp="1"/>
          </p:cNvSpPr>
          <p:nvPr>
            <p:ph type="sldNum" sz="quarter" idx="10"/>
          </p:nvPr>
        </p:nvSpPr>
        <p:spPr/>
        <p:txBody>
          <a:bodyPr/>
          <a:lstStyle/>
          <a:p>
            <a:fld id="{70DE8D2B-5F1F-4885-843E-DC9826828C61}"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DE8D2B-5F1F-4885-843E-DC9826828C61}" type="slidenum">
              <a:rPr lang="en-US" smtClean="0"/>
              <a:pPr/>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0DE8D2B-5F1F-4885-843E-DC9826828C61}"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0DE8D2B-5F1F-4885-843E-DC9826828C61}" type="slidenum">
              <a:rPr lang="en-US" smtClean="0"/>
              <a:pPr/>
              <a:t>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0DE8D2B-5F1F-4885-843E-DC9826828C61}"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rtlCol="0"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rtlCol="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fld id="{F5980979-571F-40E6-8CED-944E74A1F9AB}" type="datetime1">
              <a:rPr lang="en-US" smtClean="0"/>
              <a:pPr/>
              <a:t>1/10/2012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C5A3766-7D1B-4DBB-AFEB-AA3BE21E132E}" type="datetime1">
              <a:rPr lang="en-US" smtClean="0"/>
              <a:pPr/>
              <a:t>1/10/2012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B23FD1-6F6D-4AD0-A288-3FEA312EB6E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rtlCol="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a:lvl1pPr>
          </a:lstStyle>
          <a:p>
            <a:fld id="{9A7A2017-7F44-4E30-90A8-4BFE9A4C2A46}" type="datetime1">
              <a:rPr lang="en-US" smtClean="0"/>
              <a:pPr/>
              <a:t>1/10/2012</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a:solidFill>
                  <a:schemeClr val="tx2"/>
                </a:solidFill>
              </a:defRPr>
            </a:lvl1pPr>
          </a:lstStyle>
          <a:p>
            <a:fld id="{79CC6DF7-B63A-4C1F-B32B-83A1C437EE3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63939169-407D-4FEB-92F2-C1EB19D9AAAA}" type="datetime1">
              <a:rPr lang="en-US" smtClean="0"/>
              <a:pPr/>
              <a:t>1/10/2012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BB1CE0-779F-48CD-8B50-795B477216D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356ADFB8-C4D3-450E-BB29-4628B5509EA4}" type="datetime1">
              <a:rPr lang="en-US" smtClean="0"/>
              <a:pPr/>
              <a:t>1/10/2012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3D740D-8C9C-40F9-A00C-B54E8D5617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AED82381-091F-4627-BC59-745815E57B59}" type="datetime1">
              <a:rPr lang="en-US" smtClean="0"/>
              <a:pPr/>
              <a:t>1/10/2012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D01B12-F86F-4614-B3B1-AA3C5567B6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rtlCol="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fld id="{A6B9289D-14CC-4EB9-A64D-4C2C3A3A4E02}" type="datetime1">
              <a:rPr lang="en-US" smtClean="0"/>
              <a:pPr/>
              <a:t>1/10/2012</a:t>
            </a:fld>
            <a:endParaRPr lang="en-US"/>
          </a:p>
        </p:txBody>
      </p:sp>
      <p:sp>
        <p:nvSpPr>
          <p:cNvPr id="6" name="Footer Placeholder 4"/>
          <p:cNvSpPr>
            <a:spLocks noGrp="1"/>
          </p:cNvSpPr>
          <p:nvPr>
            <p:ph type="ftr" sz="quarter" idx="14"/>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rtlCol="0"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rtlCol="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077A834-2D1A-4C8C-B55C-F6EF9A1A80D5}" type="datetime1">
              <a:rPr lang="en-US" smtClean="0"/>
              <a:pPr/>
              <a:t>1/10/2012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EE5769-0963-4E7C-AB08-7E7C1323D6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7676045E-14E9-4903-85FE-9124656831CD}" type="datetime1">
              <a:rPr lang="en-US" smtClean="0"/>
              <a:pPr/>
              <a:t>1/10/2012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500D6E0-794D-4010-AA64-925274AF82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68DBED60-949C-41B9-B429-251FE1B636AD}" type="datetime1">
              <a:rPr lang="en-US" smtClean="0"/>
              <a:pPr/>
              <a:t>1/10/2012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70C423-2BA3-404D-B752-276078B3606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BFA27BE4-0275-41DA-B41D-F4291F493785}" type="datetime1">
              <a:rPr lang="en-US" smtClean="0"/>
              <a:pPr/>
              <a:t>1/10/2012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D2415FA-86B7-4112-9328-AD0758AED4A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204996-F068-4563-AE5E-9A037647E698}" type="datetime1">
              <a:rPr lang="en-US" smtClean="0"/>
              <a:pPr/>
              <a:t>1/10/2012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09FBC1-5D9E-4D67-A6CE-3386DB2673BB}"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rtlCol="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14E18F2-6907-4953-9153-EFE62D287962}" type="datetime1">
              <a:rPr lang="en-US" smtClean="0"/>
              <a:pPr/>
              <a:t>1/10/2012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a:solidFill>
                  <a:schemeClr val="tx2"/>
                </a:solidFill>
              </a:defRPr>
            </a:lvl1pPr>
          </a:lstStyle>
          <a:p>
            <a:fld id="{F3CB491B-CD37-4824-8EEB-9BA6E2E874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wrap="square" lIns="91440" tIns="45720" rIns="91440" bIns="45720" numCol="1" anchor="ctr" anchorCtr="0" compatLnSpc="1">
            <a:prstTxWarp prst="textNoShape">
              <a:avLst/>
            </a:prstTxWarp>
            <a:noAutofit/>
          </a:bodyPr>
          <a:lstStyle/>
          <a:p>
            <a:pPr lvl="0"/>
            <a:r>
              <a:rPr lang="en-US" smtClean="0"/>
              <a:t>Click to edit Master title style</a:t>
            </a:r>
          </a:p>
        </p:txBody>
      </p:sp>
      <p:sp>
        <p:nvSpPr>
          <p:cNvPr id="3" name="Text Placeholder 2"/>
          <p:cNvSpPr>
            <a:spLocks noGrp="1"/>
          </p:cNvSpPr>
          <p:nvPr>
            <p:ph type="body" idx="1"/>
          </p:nvPr>
        </p:nvSpPr>
        <p:spPr>
          <a:xfrm>
            <a:off x="765175" y="2070100"/>
            <a:ext cx="7612063"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Book Antiqua" charset="0"/>
              </a:defRPr>
            </a:lvl1pPr>
          </a:lstStyle>
          <a:p>
            <a:fld id="{234C5716-158E-4719-9495-5107C4DD57D8}" type="datetime1">
              <a:rPr lang="en-US" smtClean="0"/>
              <a:pPr/>
              <a:t>1/10/2012</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Book Antiqua" charset="0"/>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Book Antiqua" charset="0"/>
              </a:defRPr>
            </a:lvl1pPr>
          </a:lstStyle>
          <a:p>
            <a:fld id="{EEA6F754-E0FF-4830-8DAC-5BF61911A3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5" r:id="rId2"/>
    <p:sldLayoutId id="2147483721" r:id="rId3"/>
    <p:sldLayoutId id="2147483722" r:id="rId4"/>
    <p:sldLayoutId id="2147483716" r:id="rId5"/>
    <p:sldLayoutId id="2147483717" r:id="rId6"/>
    <p:sldLayoutId id="2147483718" r:id="rId7"/>
    <p:sldLayoutId id="2147483723" r:id="rId8"/>
    <p:sldLayoutId id="2147483724" r:id="rId9"/>
    <p:sldLayoutId id="2147483725" r:id="rId10"/>
    <p:sldLayoutId id="2147483726" r:id="rId11"/>
    <p:sldLayoutId id="2147483719" r:id="rId12"/>
    <p:sldLayoutId id="2147483727" r:id="rId13"/>
  </p:sldLayoutIdLst>
  <p:hf hdr="0" ftr="0" dt="0"/>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ＭＳ Ｐゴシック" charset="-128"/>
          <a:cs typeface="+mj-cs"/>
        </a:defRPr>
      </a:lvl1pPr>
      <a:lvl2pPr algn="ctr" rtl="0" fontAlgn="base">
        <a:spcBef>
          <a:spcPct val="0"/>
        </a:spcBef>
        <a:spcAft>
          <a:spcPct val="0"/>
        </a:spcAft>
        <a:defRPr sz="4800">
          <a:solidFill>
            <a:schemeClr val="tx2"/>
          </a:solidFill>
          <a:latin typeface="Book Antiqua" charset="0"/>
          <a:ea typeface="ＭＳ Ｐゴシック" charset="-128"/>
        </a:defRPr>
      </a:lvl2pPr>
      <a:lvl3pPr algn="ctr" rtl="0" fontAlgn="base">
        <a:spcBef>
          <a:spcPct val="0"/>
        </a:spcBef>
        <a:spcAft>
          <a:spcPct val="0"/>
        </a:spcAft>
        <a:defRPr sz="4800">
          <a:solidFill>
            <a:schemeClr val="tx2"/>
          </a:solidFill>
          <a:latin typeface="Book Antiqua" charset="0"/>
          <a:ea typeface="ＭＳ Ｐゴシック" charset="-128"/>
        </a:defRPr>
      </a:lvl3pPr>
      <a:lvl4pPr algn="ctr" rtl="0" fontAlgn="base">
        <a:spcBef>
          <a:spcPct val="0"/>
        </a:spcBef>
        <a:spcAft>
          <a:spcPct val="0"/>
        </a:spcAft>
        <a:defRPr sz="4800">
          <a:solidFill>
            <a:schemeClr val="tx2"/>
          </a:solidFill>
          <a:latin typeface="Book Antiqua" charset="0"/>
          <a:ea typeface="ＭＳ Ｐゴシック" charset="-128"/>
        </a:defRPr>
      </a:lvl4pPr>
      <a:lvl5pPr algn="ctr" rtl="0" fontAlgn="base">
        <a:spcBef>
          <a:spcPct val="0"/>
        </a:spcBef>
        <a:spcAft>
          <a:spcPct val="0"/>
        </a:spcAft>
        <a:defRPr sz="4800">
          <a:solidFill>
            <a:schemeClr val="tx2"/>
          </a:solidFill>
          <a:latin typeface="Book Antiqua" charset="0"/>
          <a:ea typeface="ＭＳ Ｐゴシック" charset="-128"/>
        </a:defRPr>
      </a:lvl5pPr>
      <a:lvl6pPr marL="457200" algn="ctr" rtl="0" fontAlgn="base">
        <a:spcBef>
          <a:spcPct val="0"/>
        </a:spcBef>
        <a:spcAft>
          <a:spcPct val="0"/>
        </a:spcAft>
        <a:defRPr sz="4800">
          <a:solidFill>
            <a:schemeClr val="tx2"/>
          </a:solidFill>
          <a:latin typeface="Book Antiqua" charset="0"/>
          <a:ea typeface="ＭＳ Ｐゴシック" charset="-128"/>
        </a:defRPr>
      </a:lvl6pPr>
      <a:lvl7pPr marL="914400" algn="ctr" rtl="0" fontAlgn="base">
        <a:spcBef>
          <a:spcPct val="0"/>
        </a:spcBef>
        <a:spcAft>
          <a:spcPct val="0"/>
        </a:spcAft>
        <a:defRPr sz="4800">
          <a:solidFill>
            <a:schemeClr val="tx2"/>
          </a:solidFill>
          <a:latin typeface="Book Antiqua" charset="0"/>
          <a:ea typeface="ＭＳ Ｐゴシック" charset="-128"/>
        </a:defRPr>
      </a:lvl7pPr>
      <a:lvl8pPr marL="1371600" algn="ctr" rtl="0" fontAlgn="base">
        <a:spcBef>
          <a:spcPct val="0"/>
        </a:spcBef>
        <a:spcAft>
          <a:spcPct val="0"/>
        </a:spcAft>
        <a:defRPr sz="4800">
          <a:solidFill>
            <a:schemeClr val="tx2"/>
          </a:solidFill>
          <a:latin typeface="Book Antiqua" charset="0"/>
          <a:ea typeface="ＭＳ Ｐゴシック" charset="-128"/>
        </a:defRPr>
      </a:lvl8pPr>
      <a:lvl9pPr marL="1828800" algn="ctr" rtl="0" fontAlgn="base">
        <a:spcBef>
          <a:spcPct val="0"/>
        </a:spcBef>
        <a:spcAft>
          <a:spcPct val="0"/>
        </a:spcAft>
        <a:defRPr sz="4800">
          <a:solidFill>
            <a:schemeClr val="tx2"/>
          </a:solidFill>
          <a:latin typeface="Book Antiqua" charset="0"/>
          <a:ea typeface="ＭＳ Ｐゴシック" charset="-128"/>
        </a:defRPr>
      </a:lvl9pPr>
    </p:titleStyle>
    <p:bodyStyle>
      <a:lvl1pPr marL="342900" indent="-342900" algn="l" rtl="0" fontAlgn="base">
        <a:spcBef>
          <a:spcPts val="2000"/>
        </a:spcBef>
        <a:spcAft>
          <a:spcPct val="0"/>
        </a:spcAft>
        <a:buFont typeface="Wingdings 2" charset="2"/>
        <a:buChar char=""/>
        <a:defRPr sz="2400"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1pPr>
      <a:lvl2pPr marL="685800" indent="-336550" algn="l" rtl="0" fontAlgn="base">
        <a:spcBef>
          <a:spcPts val="600"/>
        </a:spcBef>
        <a:spcAft>
          <a:spcPct val="0"/>
        </a:spcAft>
        <a:buFont typeface="Wingdings 2" charset="2"/>
        <a:buChar char=""/>
        <a:defRPr sz="2200"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2pPr>
      <a:lvl3pPr marL="1035050" indent="-349250" algn="l" rtl="0" fontAlgn="base">
        <a:spcBef>
          <a:spcPts val="600"/>
        </a:spcBef>
        <a:spcAft>
          <a:spcPct val="0"/>
        </a:spcAft>
        <a:buFont typeface="Wingdings 2" charset="2"/>
        <a:buChar char=""/>
        <a:defRPr sz="2000"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3pPr>
      <a:lvl4pPr marL="1371600" indent="-336550" algn="l" rtl="0" fontAlgn="base">
        <a:spcBef>
          <a:spcPts val="600"/>
        </a:spcBef>
        <a:spcAft>
          <a:spcPct val="0"/>
        </a:spcAft>
        <a:buFont typeface="Wingdings 2" charset="2"/>
        <a:buChar char=""/>
        <a:defRPr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4pPr>
      <a:lvl5pPr marL="1720850" indent="-349250" algn="l" rtl="0" fontAlgn="base">
        <a:spcBef>
          <a:spcPts val="600"/>
        </a:spcBef>
        <a:spcAft>
          <a:spcPct val="0"/>
        </a:spcAft>
        <a:buFont typeface="Wingdings 2" charset="2"/>
        <a:buChar char=""/>
        <a:defRPr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5" y="3073409"/>
            <a:ext cx="8929717" cy="1498599"/>
          </a:xfrm>
        </p:spPr>
        <p:txBody>
          <a:bodyPr/>
          <a:lstStyle/>
          <a:p>
            <a:r>
              <a:rPr lang="en-US" dirty="0" smtClean="0">
                <a:solidFill>
                  <a:srgbClr val="FFFF00"/>
                </a:solidFill>
                <a:effectLst>
                  <a:outerShdw blurRad="38100" dist="38100" dir="2700000" algn="tl">
                    <a:srgbClr val="C0C0C0"/>
                  </a:outerShdw>
                </a:effectLst>
                <a:ea typeface="ＭＳ Ｐゴシック" charset="-128"/>
              </a:rPr>
              <a:t>ASEAN </a:t>
            </a:r>
            <a:r>
              <a:rPr lang="en-US" dirty="0" smtClean="0">
                <a:effectLst>
                  <a:outerShdw blurRad="38100" dist="38100" dir="2700000" algn="tl">
                    <a:srgbClr val="C0C0C0"/>
                  </a:outerShdw>
                </a:effectLst>
                <a:ea typeface="ＭＳ Ｐゴシック" charset="-128"/>
              </a:rPr>
              <a:t>YOUNG LEADERS FELLOWSHIP</a:t>
            </a:r>
          </a:p>
        </p:txBody>
      </p:sp>
      <p:sp>
        <p:nvSpPr>
          <p:cNvPr id="3" name="Subtitle 2"/>
          <p:cNvSpPr>
            <a:spLocks noGrp="1"/>
          </p:cNvSpPr>
          <p:nvPr>
            <p:ph type="subTitle" idx="1"/>
          </p:nvPr>
        </p:nvSpPr>
        <p:spPr>
          <a:xfrm>
            <a:off x="285720" y="4572008"/>
            <a:ext cx="6864369" cy="824349"/>
          </a:xfrm>
        </p:spPr>
        <p:txBody>
          <a:bodyPr/>
          <a:lstStyle/>
          <a:p>
            <a:r>
              <a:rPr lang="en-US" sz="2000" i="1" dirty="0" smtClean="0">
                <a:effectLst>
                  <a:outerShdw blurRad="38100" dist="38100" dir="2700000" algn="tl">
                    <a:srgbClr val="C0C0C0"/>
                  </a:outerShdw>
                </a:effectLst>
                <a:ea typeface="ＭＳ Ｐゴシック" charset="-128"/>
              </a:rPr>
              <a:t>Robust * Rigorous * Reflective  </a:t>
            </a:r>
          </a:p>
          <a:p>
            <a:r>
              <a:rPr lang="en-US" sz="2000" i="1" dirty="0" smtClean="0">
                <a:effectLst>
                  <a:outerShdw blurRad="38100" dist="38100" dir="2700000" algn="tl">
                    <a:srgbClr val="C0C0C0"/>
                  </a:outerShdw>
                </a:effectLst>
                <a:ea typeface="ＭＳ Ｐゴシック" charset="-128"/>
              </a:rPr>
              <a:t>Culminating into Experience-based Learning</a:t>
            </a:r>
          </a:p>
          <a:p>
            <a:pPr>
              <a:buFont typeface="Wingdings 2" charset="2"/>
              <a:buNone/>
            </a:pPr>
            <a:endParaRPr lang="en-US" sz="2000" dirty="0" smtClean="0">
              <a:effectLst>
                <a:outerShdw blurRad="38100" dist="38100" dir="2700000" algn="tl">
                  <a:srgbClr val="C0C0C0"/>
                </a:outerShdw>
              </a:effectLst>
              <a:ea typeface="ＭＳ Ｐゴシック" charset="-128"/>
            </a:endParaRPr>
          </a:p>
        </p:txBody>
      </p:sp>
      <p:pic>
        <p:nvPicPr>
          <p:cNvPr id="13316" name="Picture 4" descr="http://www.naaapcharlotte.org/Portals/45/Gallery/Album/bigstockphoto_Confident_Business_Team__208595.jpg"/>
          <p:cNvPicPr>
            <a:picLocks noChangeAspect="1" noChangeArrowheads="1"/>
          </p:cNvPicPr>
          <p:nvPr/>
        </p:nvPicPr>
        <p:blipFill>
          <a:blip r:embed="rId2"/>
          <a:srcRect/>
          <a:stretch>
            <a:fillRect/>
          </a:stretch>
        </p:blipFill>
        <p:spPr bwMode="auto">
          <a:xfrm rot="394452">
            <a:off x="4961380" y="549347"/>
            <a:ext cx="3490114" cy="2314767"/>
          </a:xfrm>
          <a:prstGeom prst="rect">
            <a:avLst/>
          </a:prstGeom>
          <a:noFill/>
          <a:ln w="41275">
            <a:solidFill>
              <a:schemeClr val="accent1"/>
            </a:solidFill>
          </a:ln>
        </p:spPr>
      </p:pic>
      <p:pic>
        <p:nvPicPr>
          <p:cNvPr id="13317" name="Picture 5" descr="C:\Documents and Settings\Administrator\My Documents\NU Work\NU Logo\10_04_54-Nation-U_Blue-EN.jpg"/>
          <p:cNvPicPr>
            <a:picLocks noChangeAspect="1" noChangeArrowheads="1"/>
          </p:cNvPicPr>
          <p:nvPr/>
        </p:nvPicPr>
        <p:blipFill>
          <a:blip r:embed="rId3"/>
          <a:srcRect/>
          <a:stretch>
            <a:fillRect/>
          </a:stretch>
        </p:blipFill>
        <p:spPr bwMode="auto">
          <a:xfrm>
            <a:off x="0" y="642918"/>
            <a:ext cx="2071670" cy="14646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Selection Criteria</a:t>
            </a:r>
          </a:p>
        </p:txBody>
      </p:sp>
      <p:sp>
        <p:nvSpPr>
          <p:cNvPr id="3" name="Content Placeholder 2"/>
          <p:cNvSpPr>
            <a:spLocks noGrp="1"/>
          </p:cNvSpPr>
          <p:nvPr>
            <p:ph idx="1"/>
          </p:nvPr>
        </p:nvSpPr>
        <p:spPr>
          <a:xfrm>
            <a:off x="428597" y="2000240"/>
            <a:ext cx="8215370" cy="4071966"/>
          </a:xfrm>
        </p:spPr>
        <p:txBody>
          <a:bodyPr>
            <a:normAutofit/>
          </a:bodyPr>
          <a:lstStyle/>
          <a:p>
            <a:pPr>
              <a:buNone/>
            </a:pPr>
            <a:r>
              <a:rPr lang="en-US" sz="2600" dirty="0" smtClean="0">
                <a:effectLst/>
              </a:rPr>
              <a:t>	</a:t>
            </a:r>
            <a:r>
              <a:rPr lang="en-US" sz="2600" dirty="0" smtClean="0">
                <a:solidFill>
                  <a:srgbClr val="FFFF00"/>
                </a:solidFill>
                <a:effectLst>
                  <a:outerShdw blurRad="38100" dist="38100" dir="2700000" algn="tl">
                    <a:srgbClr val="000000">
                      <a:alpha val="43137"/>
                    </a:srgbClr>
                  </a:outerShdw>
                </a:effectLst>
              </a:rPr>
              <a:t>Phase 2 – Interview - EQ &amp; Leadership Promise </a:t>
            </a:r>
          </a:p>
          <a:p>
            <a:pPr>
              <a:buNone/>
            </a:pPr>
            <a:r>
              <a:rPr lang="en-US" sz="2600" dirty="0" smtClean="0">
                <a:effectLst/>
              </a:rPr>
              <a:t>	An in-depth one-on-one interview with a selection committee representing business leaders and academics.</a:t>
            </a:r>
            <a:endParaRPr lang="en-US" sz="2200" i="1" dirty="0" smtClean="0"/>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214414" cy="85858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Fellowship Coverage</a:t>
            </a:r>
          </a:p>
        </p:txBody>
      </p:sp>
      <p:sp>
        <p:nvSpPr>
          <p:cNvPr id="3" name="Content Placeholder 2"/>
          <p:cNvSpPr>
            <a:spLocks noGrp="1"/>
          </p:cNvSpPr>
          <p:nvPr>
            <p:ph idx="1"/>
          </p:nvPr>
        </p:nvSpPr>
        <p:spPr>
          <a:xfrm>
            <a:off x="765175" y="2000240"/>
            <a:ext cx="7612063" cy="4214842"/>
          </a:xfrm>
        </p:spPr>
        <p:txBody>
          <a:bodyPr>
            <a:normAutofit fontScale="92500"/>
          </a:bodyPr>
          <a:lstStyle/>
          <a:p>
            <a:r>
              <a:rPr lang="en-US" dirty="0" smtClean="0">
                <a:effectLst/>
              </a:rPr>
              <a:t>One economy-class round-trip air ticket to Thailand and scholar’s home country. (except Thai nationals)</a:t>
            </a:r>
          </a:p>
          <a:p>
            <a:r>
              <a:rPr lang="en-US" dirty="0" smtClean="0">
                <a:effectLst/>
              </a:rPr>
              <a:t>Accommodation , meals</a:t>
            </a:r>
            <a:r>
              <a:rPr lang="en-US" dirty="0" smtClean="0">
                <a:solidFill>
                  <a:srgbClr val="FFFF00"/>
                </a:solidFill>
                <a:effectLst/>
              </a:rPr>
              <a:t>*</a:t>
            </a:r>
            <a:r>
              <a:rPr lang="en-US" dirty="0" smtClean="0">
                <a:effectLst/>
              </a:rPr>
              <a:t> and local transportation will be fully sponsored throughout the three-month program. </a:t>
            </a:r>
          </a:p>
          <a:p>
            <a:r>
              <a:rPr lang="en-US" dirty="0" smtClean="0">
                <a:effectLst/>
              </a:rPr>
              <a:t>Overseas company visits + one community service overseas - a total of four ASEAN countries. (air travel inclusive)</a:t>
            </a:r>
          </a:p>
          <a:p>
            <a:r>
              <a:rPr lang="en-US" dirty="0" smtClean="0">
                <a:effectLst/>
              </a:rPr>
              <a:t>A monthly stipend.</a:t>
            </a:r>
          </a:p>
          <a:p>
            <a:r>
              <a:rPr lang="en-US" dirty="0" smtClean="0">
                <a:effectLst/>
              </a:rPr>
              <a:t>Travel, medical and accident insurance.</a:t>
            </a:r>
          </a:p>
          <a:p>
            <a:pPr>
              <a:buNone/>
            </a:pPr>
            <a:endParaRPr lang="en-US" sz="3200" dirty="0" smtClean="0"/>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41845"/>
            <a:ext cx="1193803" cy="844015"/>
          </a:xfrm>
          <a:prstGeom prst="rect">
            <a:avLst/>
          </a:prstGeom>
          <a:noFill/>
        </p:spPr>
      </p:pic>
      <p:sp>
        <p:nvSpPr>
          <p:cNvPr id="5" name="Slide Number Placeholder 4"/>
          <p:cNvSpPr>
            <a:spLocks noGrp="1"/>
          </p:cNvSpPr>
          <p:nvPr>
            <p:ph type="sldNum" sz="quarter" idx="12"/>
          </p:nvPr>
        </p:nvSpPr>
        <p:spPr>
          <a:xfrm>
            <a:off x="8377238" y="6356350"/>
            <a:ext cx="533400" cy="365125"/>
          </a:xfrm>
        </p:spPr>
        <p:txBody>
          <a:bodyPr/>
          <a:lstStyle/>
          <a:p>
            <a:fld id="{47D01B12-F86F-4614-B3B1-AA3C5567B6D8}" type="slidenum">
              <a:rPr lang="en-US" smtClean="0"/>
              <a:pPr/>
              <a:t>11</a:t>
            </a:fld>
            <a:endParaRPr lang="en-US" dirty="0"/>
          </a:p>
        </p:txBody>
      </p:sp>
      <p:sp>
        <p:nvSpPr>
          <p:cNvPr id="6" name="TextBox 5"/>
          <p:cNvSpPr txBox="1"/>
          <p:nvPr/>
        </p:nvSpPr>
        <p:spPr>
          <a:xfrm>
            <a:off x="1193803" y="6357958"/>
            <a:ext cx="6307155" cy="369332"/>
          </a:xfrm>
          <a:prstGeom prst="rect">
            <a:avLst/>
          </a:prstGeom>
          <a:noFill/>
        </p:spPr>
        <p:txBody>
          <a:bodyPr wrap="square" rtlCol="0">
            <a:spAutoFit/>
          </a:bodyPr>
          <a:lstStyle/>
          <a:p>
            <a:r>
              <a:rPr lang="en-US" sz="1400" i="1" dirty="0" smtClean="0">
                <a:solidFill>
                  <a:srgbClr val="FFFF00"/>
                </a:solidFill>
                <a:latin typeface="+mn-lt"/>
              </a:rPr>
              <a:t>*</a:t>
            </a:r>
            <a:r>
              <a:rPr lang="en-US" sz="1400" i="1" dirty="0" smtClean="0">
                <a:solidFill>
                  <a:schemeClr val="bg1"/>
                </a:solidFill>
                <a:latin typeface="+mn-lt"/>
              </a:rPr>
              <a:t> Meals  expense in Thailand will be borne by scholars</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The Curriculum</a:t>
            </a:r>
          </a:p>
        </p:txBody>
      </p:sp>
      <p:sp>
        <p:nvSpPr>
          <p:cNvPr id="3" name="Content Placeholder 2"/>
          <p:cNvSpPr>
            <a:spLocks noGrp="1"/>
          </p:cNvSpPr>
          <p:nvPr>
            <p:ph idx="1"/>
          </p:nvPr>
        </p:nvSpPr>
        <p:spPr>
          <a:xfrm>
            <a:off x="285720" y="1714488"/>
            <a:ext cx="8643997" cy="4572032"/>
          </a:xfrm>
        </p:spPr>
        <p:txBody>
          <a:bodyPr>
            <a:normAutofit lnSpcReduction="10000"/>
          </a:bodyPr>
          <a:lstStyle/>
          <a:p>
            <a:pPr>
              <a:buNone/>
            </a:pPr>
            <a:r>
              <a:rPr lang="en-US" sz="2800" dirty="0" smtClean="0">
                <a:effectLst/>
              </a:rPr>
              <a:t>	Driven by </a:t>
            </a:r>
            <a:r>
              <a:rPr lang="en-US" sz="2800" i="1" dirty="0" smtClean="0">
                <a:solidFill>
                  <a:srgbClr val="FFFF00"/>
                </a:solidFill>
                <a:effectLst/>
              </a:rPr>
              <a:t>THREE</a:t>
            </a:r>
            <a:r>
              <a:rPr lang="en-US" sz="2800" dirty="0" smtClean="0">
                <a:effectLst/>
              </a:rPr>
              <a:t> fundamental pledges:</a:t>
            </a:r>
          </a:p>
          <a:p>
            <a:r>
              <a:rPr lang="en-US" dirty="0" smtClean="0">
                <a:effectLst/>
              </a:rPr>
              <a:t>1. To </a:t>
            </a:r>
            <a:r>
              <a:rPr lang="en-US" dirty="0" smtClean="0">
                <a:solidFill>
                  <a:srgbClr val="FFFF00"/>
                </a:solidFill>
                <a:effectLst/>
              </a:rPr>
              <a:t>nurture</a:t>
            </a:r>
            <a:r>
              <a:rPr lang="en-US" dirty="0" smtClean="0">
                <a:effectLst/>
              </a:rPr>
              <a:t> a new generation of young ASEAN leaders that are responsible, ethical and empathetic to their people and  environment.</a:t>
            </a:r>
          </a:p>
          <a:p>
            <a:r>
              <a:rPr lang="en-US" dirty="0" smtClean="0">
                <a:effectLst/>
              </a:rPr>
              <a:t>To </a:t>
            </a:r>
            <a:r>
              <a:rPr lang="en-US" dirty="0" smtClean="0">
                <a:solidFill>
                  <a:srgbClr val="FFFF00"/>
                </a:solidFill>
                <a:effectLst/>
              </a:rPr>
              <a:t>inculcate</a:t>
            </a:r>
            <a:r>
              <a:rPr lang="en-US" dirty="0" smtClean="0">
                <a:effectLst/>
              </a:rPr>
              <a:t> a young generation of thinking ASEAN leaders, adept with the right skills and mindsets, with  strong courage with fresh perspectives.</a:t>
            </a:r>
          </a:p>
          <a:p>
            <a:r>
              <a:rPr lang="en-US" dirty="0" smtClean="0">
                <a:effectLst/>
              </a:rPr>
              <a:t>To </a:t>
            </a:r>
            <a:r>
              <a:rPr lang="en-US" dirty="0" smtClean="0">
                <a:solidFill>
                  <a:srgbClr val="FFFF00"/>
                </a:solidFill>
                <a:effectLst/>
              </a:rPr>
              <a:t>bridge</a:t>
            </a:r>
            <a:r>
              <a:rPr lang="en-US" dirty="0" smtClean="0">
                <a:effectLst/>
              </a:rPr>
              <a:t> formal learning to workplace practicalities, observing from a new lens; rationalizing practice with theories. How real execution in businesses is underpinned by theories!</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77780"/>
            <a:ext cx="1142976" cy="808080"/>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The Curriculum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Study Months</a:t>
            </a:r>
          </a:p>
        </p:txBody>
      </p:sp>
      <p:sp>
        <p:nvSpPr>
          <p:cNvPr id="3" name="Content Placeholder 2"/>
          <p:cNvSpPr>
            <a:spLocks noGrp="1"/>
          </p:cNvSpPr>
          <p:nvPr>
            <p:ph idx="1"/>
          </p:nvPr>
        </p:nvSpPr>
        <p:spPr>
          <a:xfrm>
            <a:off x="285720" y="2214554"/>
            <a:ext cx="8643997" cy="4357718"/>
          </a:xfrm>
        </p:spPr>
        <p:txBody>
          <a:bodyPr>
            <a:normAutofit/>
          </a:bodyPr>
          <a:lstStyle/>
          <a:p>
            <a:pPr>
              <a:buNone/>
            </a:pPr>
            <a:r>
              <a:rPr lang="en-US" sz="2800" dirty="0" smtClean="0">
                <a:effectLst/>
              </a:rPr>
              <a:t>	</a:t>
            </a:r>
            <a:r>
              <a:rPr lang="en-US" dirty="0" smtClean="0">
                <a:effectLst/>
              </a:rPr>
              <a:t>1. Cultural and Language Immersion </a:t>
            </a:r>
            <a:r>
              <a:rPr lang="en-US" dirty="0" smtClean="0">
                <a:solidFill>
                  <a:srgbClr val="FFFF00"/>
                </a:solidFill>
                <a:effectLst/>
              </a:rPr>
              <a:t>(0.5 months)</a:t>
            </a:r>
          </a:p>
          <a:p>
            <a:pPr>
              <a:buNone/>
            </a:pPr>
            <a:r>
              <a:rPr lang="en-US" dirty="0" smtClean="0">
                <a:effectLst/>
              </a:rPr>
              <a:t>	2. Formal Learning </a:t>
            </a:r>
            <a:r>
              <a:rPr lang="en-US" dirty="0" smtClean="0">
                <a:solidFill>
                  <a:srgbClr val="FFFF00"/>
                </a:solidFill>
                <a:effectLst/>
              </a:rPr>
              <a:t>(1 month)</a:t>
            </a:r>
          </a:p>
          <a:p>
            <a:pPr>
              <a:buNone/>
            </a:pPr>
            <a:r>
              <a:rPr lang="en-US" dirty="0" smtClean="0">
                <a:effectLst/>
              </a:rPr>
              <a:t>	3. Experience-based learning </a:t>
            </a:r>
            <a:r>
              <a:rPr lang="en-US" dirty="0" smtClean="0">
                <a:solidFill>
                  <a:srgbClr val="FFFF00"/>
                </a:solidFill>
                <a:effectLst/>
              </a:rPr>
              <a:t>(1.5 months)</a:t>
            </a:r>
          </a:p>
          <a:p>
            <a:pPr>
              <a:buNone/>
            </a:pPr>
            <a:endParaRPr lang="en-US" dirty="0" smtClean="0">
              <a:solidFill>
                <a:srgbClr val="FFFF00"/>
              </a:solidFill>
              <a:effectLst/>
            </a:endParaRPr>
          </a:p>
          <a:p>
            <a:pPr>
              <a:buNone/>
            </a:pPr>
            <a:r>
              <a:rPr lang="en-US" dirty="0" smtClean="0">
                <a:solidFill>
                  <a:srgbClr val="FFFF00"/>
                </a:solidFill>
                <a:effectLst/>
              </a:rPr>
              <a:t>Study Hours:  </a:t>
            </a:r>
            <a:r>
              <a:rPr lang="en-US" dirty="0" smtClean="0">
                <a:effectLst/>
              </a:rPr>
              <a:t>Mon-Fri: (0900 – 1200) and  (1400 – 1600) </a:t>
            </a:r>
          </a:p>
          <a:p>
            <a:pPr>
              <a:buNone/>
            </a:pPr>
            <a:r>
              <a:rPr lang="en-US" dirty="0" smtClean="0">
                <a:effectLst/>
              </a:rPr>
              <a:t>		   	  5 days a week, 5 hours daily = 20 days x 5 hours</a:t>
            </a:r>
          </a:p>
          <a:p>
            <a:pPr>
              <a:buNone/>
            </a:pPr>
            <a:r>
              <a:rPr lang="en-US" dirty="0" smtClean="0">
                <a:effectLst/>
              </a:rPr>
              <a:t>							     </a:t>
            </a:r>
            <a:r>
              <a:rPr lang="en-US" dirty="0" smtClean="0">
                <a:solidFill>
                  <a:srgbClr val="FFFF00"/>
                </a:solidFill>
                <a:effectLst/>
              </a:rPr>
              <a:t>= 100 hours</a:t>
            </a:r>
          </a:p>
          <a:p>
            <a:pPr>
              <a:buNone/>
            </a:pPr>
            <a:endParaRPr lang="en-US"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536266"/>
            <a:ext cx="959207" cy="67815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Program Structure</a:t>
            </a:r>
          </a:p>
        </p:txBody>
      </p:sp>
      <p:sp>
        <p:nvSpPr>
          <p:cNvPr id="3" name="Content Placeholder 2"/>
          <p:cNvSpPr>
            <a:spLocks noGrp="1"/>
          </p:cNvSpPr>
          <p:nvPr>
            <p:ph idx="1"/>
          </p:nvPr>
        </p:nvSpPr>
        <p:spPr>
          <a:xfrm>
            <a:off x="285720" y="1857364"/>
            <a:ext cx="8643997" cy="4714908"/>
          </a:xfrm>
        </p:spPr>
        <p:txBody>
          <a:bodyPr>
            <a:normAutofit fontScale="92500" lnSpcReduction="10000"/>
          </a:bodyPr>
          <a:lstStyle/>
          <a:p>
            <a:pPr>
              <a:buNone/>
            </a:pPr>
            <a:r>
              <a:rPr lang="en-US" sz="2800" dirty="0" smtClean="0">
                <a:effectLst/>
              </a:rPr>
              <a:t>	</a:t>
            </a:r>
            <a:r>
              <a:rPr lang="en-US" i="1" dirty="0" smtClean="0">
                <a:solidFill>
                  <a:srgbClr val="FFFF00"/>
                </a:solidFill>
                <a:effectLst/>
              </a:rPr>
              <a:t>Pledge 1: </a:t>
            </a:r>
            <a:r>
              <a:rPr lang="en-US" b="1" dirty="0" smtClean="0">
                <a:solidFill>
                  <a:srgbClr val="FFFF00"/>
                </a:solidFill>
                <a:effectLst/>
              </a:rPr>
              <a:t>To nurture a new generation of young ASEAN leaders that are responsible, ethical and empathetic to their people and  environment.</a:t>
            </a:r>
          </a:p>
          <a:p>
            <a:r>
              <a:rPr lang="en-US" dirty="0" smtClean="0">
                <a:effectLst/>
              </a:rPr>
              <a:t>Learners will be engaged in an out-on-the field orientation program at Nation University, Lampang. Learners will be immersed in a series of community service activities at </a:t>
            </a:r>
            <a:r>
              <a:rPr lang="en-US" dirty="0" err="1" smtClean="0">
                <a:effectLst/>
              </a:rPr>
              <a:t>Lampang</a:t>
            </a:r>
            <a:r>
              <a:rPr lang="en-US" dirty="0" smtClean="0">
                <a:effectLst/>
              </a:rPr>
              <a:t> and Chiang Mai in Thailand, as well as, in Yangon, Myanmar. </a:t>
            </a:r>
          </a:p>
          <a:p>
            <a:r>
              <a:rPr lang="en-US" dirty="0" smtClean="0">
                <a:effectLst/>
              </a:rPr>
              <a:t>The community service seeks to promote and build the individual’s soft skills. Emphasis will be on creating individuals of high integrity, responsibility, sociability; leaders who are adept at communicating and cooperating effectively with a multicultural group, as well as, comfortable at both leading and being a team player.</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77780"/>
            <a:ext cx="1142976" cy="808080"/>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Program Structure</a:t>
            </a:r>
          </a:p>
        </p:txBody>
      </p:sp>
      <p:sp>
        <p:nvSpPr>
          <p:cNvPr id="3" name="Content Placeholder 2"/>
          <p:cNvSpPr>
            <a:spLocks noGrp="1"/>
          </p:cNvSpPr>
          <p:nvPr>
            <p:ph idx="1"/>
          </p:nvPr>
        </p:nvSpPr>
        <p:spPr>
          <a:xfrm>
            <a:off x="285720" y="1857364"/>
            <a:ext cx="8643997" cy="4572032"/>
          </a:xfrm>
        </p:spPr>
        <p:txBody>
          <a:bodyPr>
            <a:normAutofit/>
          </a:bodyPr>
          <a:lstStyle/>
          <a:p>
            <a:pPr>
              <a:buNone/>
            </a:pPr>
            <a:r>
              <a:rPr lang="en-US" sz="2800" dirty="0" smtClean="0">
                <a:effectLst/>
              </a:rPr>
              <a:t>	</a:t>
            </a:r>
            <a:r>
              <a:rPr lang="en-US" sz="2600" i="1" dirty="0" smtClean="0">
                <a:solidFill>
                  <a:srgbClr val="FFFF00"/>
                </a:solidFill>
                <a:effectLst/>
              </a:rPr>
              <a:t>Pledge 2: </a:t>
            </a:r>
            <a:r>
              <a:rPr lang="en-US" sz="2600" b="1" dirty="0" smtClean="0">
                <a:solidFill>
                  <a:srgbClr val="FFFF00"/>
                </a:solidFill>
                <a:effectLst/>
              </a:rPr>
              <a:t>To inculcate a young generation of thinking ASEAN leaders, adept with the right skills and mindsets, with  strong courage to challenge the status quo with fresh perspectives.</a:t>
            </a:r>
          </a:p>
          <a:p>
            <a:r>
              <a:rPr lang="en-US" dirty="0" smtClean="0">
                <a:effectLst/>
              </a:rPr>
              <a:t>Learners will learn in Nation University’s Bangkok campus, in lively and engaging discussion-led talks by well-known seasoned experts from their fields. Learners will contribute actively in hands-on case studies and project-based assignments under close observation of mentors.</a:t>
            </a:r>
          </a:p>
        </p:txBody>
      </p:sp>
      <p:pic>
        <p:nvPicPr>
          <p:cNvPr id="4" name="Picture 5" descr="C:\Documents and Settings\Administrator\My Documents\NU Work\NU Logo\10_04_54-Nation-U_Blue-EN.jpg"/>
          <p:cNvPicPr>
            <a:picLocks noChangeAspect="1" noChangeArrowheads="1"/>
          </p:cNvPicPr>
          <p:nvPr/>
        </p:nvPicPr>
        <p:blipFill>
          <a:blip r:embed="rId3"/>
          <a:srcRect/>
          <a:stretch>
            <a:fillRect/>
          </a:stretch>
        </p:blipFill>
        <p:spPr bwMode="auto">
          <a:xfrm>
            <a:off x="0" y="500042"/>
            <a:ext cx="1212532" cy="85725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Program Structure</a:t>
            </a:r>
          </a:p>
        </p:txBody>
      </p:sp>
      <p:sp>
        <p:nvSpPr>
          <p:cNvPr id="3" name="Content Placeholder 2"/>
          <p:cNvSpPr>
            <a:spLocks noGrp="1"/>
          </p:cNvSpPr>
          <p:nvPr>
            <p:ph idx="1"/>
          </p:nvPr>
        </p:nvSpPr>
        <p:spPr>
          <a:xfrm>
            <a:off x="285720" y="1857364"/>
            <a:ext cx="8643997" cy="4572032"/>
          </a:xfrm>
        </p:spPr>
        <p:txBody>
          <a:bodyPr>
            <a:normAutofit/>
          </a:bodyPr>
          <a:lstStyle/>
          <a:p>
            <a:pPr>
              <a:buNone/>
            </a:pPr>
            <a:r>
              <a:rPr lang="en-US" sz="2800" dirty="0" smtClean="0">
                <a:effectLst/>
              </a:rPr>
              <a:t>	</a:t>
            </a:r>
            <a:r>
              <a:rPr lang="en-US" i="1" dirty="0" smtClean="0">
                <a:solidFill>
                  <a:srgbClr val="FFFF00"/>
                </a:solidFill>
                <a:effectLst/>
              </a:rPr>
              <a:t>Pledge 3: </a:t>
            </a:r>
            <a:r>
              <a:rPr lang="en-US" b="1" dirty="0" smtClean="0">
                <a:solidFill>
                  <a:srgbClr val="FFFF00"/>
                </a:solidFill>
                <a:effectLst/>
              </a:rPr>
              <a:t>To bridge formal learning to workplace practicalities, adopting and adapting theoretical knowledge to industry execution.</a:t>
            </a:r>
          </a:p>
          <a:p>
            <a:r>
              <a:rPr lang="en-US" dirty="0" smtClean="0">
                <a:effectLst/>
              </a:rPr>
              <a:t>Learners will learn how successful companies operate; observe and reflect from their class experience with these real best business practices strategies. This experience-based learning will see learners having access to these renowned companies in Thailand, and three other ASEAN+ countries. </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214414" cy="85858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The Curriculum</a:t>
            </a:r>
          </a:p>
        </p:txBody>
      </p:sp>
      <p:sp>
        <p:nvSpPr>
          <p:cNvPr id="3" name="Content Placeholder 2"/>
          <p:cNvSpPr>
            <a:spLocks noGrp="1"/>
          </p:cNvSpPr>
          <p:nvPr>
            <p:ph idx="1"/>
          </p:nvPr>
        </p:nvSpPr>
        <p:spPr>
          <a:xfrm>
            <a:off x="285720" y="1857364"/>
            <a:ext cx="8643997" cy="4214842"/>
          </a:xfrm>
        </p:spPr>
        <p:txBody>
          <a:bodyPr>
            <a:normAutofit/>
          </a:bodyPr>
          <a:lstStyle/>
          <a:p>
            <a:pPr>
              <a:buNone/>
            </a:pPr>
            <a:r>
              <a:rPr lang="en-US" sz="3200" dirty="0" smtClean="0">
                <a:effectLst/>
              </a:rPr>
              <a:t>	Based on </a:t>
            </a:r>
            <a:r>
              <a:rPr lang="en-US" sz="3200" i="1" dirty="0" smtClean="0">
                <a:solidFill>
                  <a:srgbClr val="FFFF00"/>
                </a:solidFill>
                <a:effectLst/>
              </a:rPr>
              <a:t>FOUR</a:t>
            </a:r>
            <a:r>
              <a:rPr lang="en-US" sz="3200" dirty="0" smtClean="0">
                <a:effectLst/>
              </a:rPr>
              <a:t> Modules</a:t>
            </a:r>
          </a:p>
          <a:p>
            <a:pPr>
              <a:buNone/>
            </a:pPr>
            <a:r>
              <a:rPr lang="en-US" sz="2800" dirty="0" smtClean="0">
                <a:effectLst/>
              </a:rPr>
              <a:t>	</a:t>
            </a:r>
            <a:r>
              <a:rPr lang="en-US" dirty="0" smtClean="0">
                <a:solidFill>
                  <a:srgbClr val="FFFF00"/>
                </a:solidFill>
                <a:effectLst/>
              </a:rPr>
              <a:t>1. ASEAN 21</a:t>
            </a:r>
            <a:r>
              <a:rPr lang="en-US" baseline="30000" dirty="0" smtClean="0">
                <a:solidFill>
                  <a:srgbClr val="FFFF00"/>
                </a:solidFill>
                <a:effectLst/>
              </a:rPr>
              <a:t>st</a:t>
            </a:r>
            <a:r>
              <a:rPr lang="en-US" dirty="0" smtClean="0">
                <a:solidFill>
                  <a:srgbClr val="FFFF00"/>
                </a:solidFill>
                <a:effectLst/>
              </a:rPr>
              <a:t> Century Leadership</a:t>
            </a:r>
          </a:p>
          <a:p>
            <a:pPr>
              <a:buNone/>
            </a:pPr>
            <a:r>
              <a:rPr lang="en-US" dirty="0" smtClean="0">
                <a:effectLst/>
              </a:rPr>
              <a:t>	</a:t>
            </a:r>
            <a:r>
              <a:rPr lang="en-US" dirty="0" smtClean="0">
                <a:solidFill>
                  <a:srgbClr val="FFFF00"/>
                </a:solidFill>
                <a:effectLst/>
              </a:rPr>
              <a:t>2. International Relations &amp; Securities of the Region</a:t>
            </a:r>
          </a:p>
          <a:p>
            <a:pPr>
              <a:buNone/>
            </a:pPr>
            <a:r>
              <a:rPr lang="en-US" dirty="0" smtClean="0">
                <a:effectLst/>
              </a:rPr>
              <a:t>	</a:t>
            </a:r>
            <a:r>
              <a:rPr lang="en-US" dirty="0" smtClean="0">
                <a:solidFill>
                  <a:srgbClr val="FFFF00"/>
                </a:solidFill>
                <a:effectLst/>
              </a:rPr>
              <a:t>3. ASEAN</a:t>
            </a:r>
            <a:r>
              <a:rPr lang="en-US" sz="3600" dirty="0" smtClean="0">
                <a:solidFill>
                  <a:srgbClr val="FFFF00"/>
                </a:solidFill>
                <a:effectLst/>
              </a:rPr>
              <a:t>+</a:t>
            </a:r>
            <a:r>
              <a:rPr lang="en-US" dirty="0" smtClean="0">
                <a:solidFill>
                  <a:srgbClr val="FFFF00"/>
                </a:solidFill>
                <a:effectLst/>
              </a:rPr>
              <a:t> and World Economies</a:t>
            </a:r>
          </a:p>
          <a:p>
            <a:pPr>
              <a:buNone/>
            </a:pPr>
            <a:r>
              <a:rPr lang="en-US" dirty="0" smtClean="0">
                <a:effectLst/>
              </a:rPr>
              <a:t>	</a:t>
            </a:r>
            <a:r>
              <a:rPr lang="en-US" dirty="0" smtClean="0">
                <a:solidFill>
                  <a:srgbClr val="FFFF00"/>
                </a:solidFill>
                <a:effectLst/>
              </a:rPr>
              <a:t>4. Innovative Business Strategy &amp; Creativity</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142976" cy="808080"/>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1</a:t>
            </a:r>
          </a:p>
        </p:txBody>
      </p:sp>
      <p:sp>
        <p:nvSpPr>
          <p:cNvPr id="3" name="Content Placeholder 2"/>
          <p:cNvSpPr>
            <a:spLocks noGrp="1"/>
          </p:cNvSpPr>
          <p:nvPr>
            <p:ph idx="1"/>
          </p:nvPr>
        </p:nvSpPr>
        <p:spPr>
          <a:xfrm>
            <a:off x="285720" y="1714488"/>
            <a:ext cx="8643997" cy="5000660"/>
          </a:xfrm>
        </p:spPr>
        <p:txBody>
          <a:bodyPr>
            <a:noAutofit/>
          </a:bodyPr>
          <a:lstStyle/>
          <a:p>
            <a:pPr>
              <a:buNone/>
            </a:pPr>
            <a:r>
              <a:rPr lang="en-US" dirty="0" smtClean="0">
                <a:effectLst/>
              </a:rPr>
              <a:t>	</a:t>
            </a:r>
            <a:r>
              <a:rPr lang="en-US" sz="2800" dirty="0" smtClean="0">
                <a:solidFill>
                  <a:srgbClr val="FFFF00"/>
                </a:solidFill>
                <a:effectLst/>
              </a:rPr>
              <a:t>1. ASEAN 21</a:t>
            </a:r>
            <a:r>
              <a:rPr lang="en-US" sz="2800" baseline="30000" dirty="0" smtClean="0">
                <a:solidFill>
                  <a:srgbClr val="FFFF00"/>
                </a:solidFill>
                <a:effectLst/>
              </a:rPr>
              <a:t>st</a:t>
            </a:r>
            <a:r>
              <a:rPr lang="en-US" sz="2800" dirty="0" smtClean="0">
                <a:solidFill>
                  <a:srgbClr val="FFFF00"/>
                </a:solidFill>
                <a:effectLst/>
              </a:rPr>
              <a:t> Century Leadership</a:t>
            </a:r>
          </a:p>
          <a:p>
            <a:pPr>
              <a:buNone/>
            </a:pPr>
            <a:r>
              <a:rPr lang="en-US" sz="1600" dirty="0" smtClean="0">
                <a:effectLst/>
              </a:rPr>
              <a:t>	</a:t>
            </a:r>
            <a:r>
              <a:rPr lang="en-US" sz="1400" dirty="0" smtClean="0">
                <a:solidFill>
                  <a:srgbClr val="FFFF00"/>
                </a:solidFill>
                <a:effectLst/>
              </a:rPr>
              <a:t>- Dr. </a:t>
            </a:r>
            <a:r>
              <a:rPr lang="en-US" sz="1400" dirty="0" err="1" smtClean="0">
                <a:solidFill>
                  <a:srgbClr val="FFFF00"/>
                </a:solidFill>
                <a:effectLst/>
              </a:rPr>
              <a:t>Pailin</a:t>
            </a:r>
            <a:r>
              <a:rPr lang="en-US" sz="1400" dirty="0" smtClean="0">
                <a:solidFill>
                  <a:srgbClr val="FFFF00"/>
                </a:solidFill>
                <a:effectLst/>
              </a:rPr>
              <a:t> </a:t>
            </a:r>
            <a:r>
              <a:rPr lang="en-US" sz="1400" dirty="0" err="1" smtClean="0">
                <a:solidFill>
                  <a:srgbClr val="FFFF00"/>
                </a:solidFill>
                <a:effectLst/>
              </a:rPr>
              <a:t>Chuchottaworn</a:t>
            </a:r>
            <a:r>
              <a:rPr lang="en-US" sz="1400" dirty="0" smtClean="0">
                <a:solidFill>
                  <a:srgbClr val="FFFF00"/>
                </a:solidFill>
                <a:effectLst/>
              </a:rPr>
              <a:t>, President &amp; CEO, PTT. </a:t>
            </a:r>
            <a:r>
              <a:rPr lang="en-US" sz="1400" dirty="0" smtClean="0">
                <a:effectLst/>
              </a:rPr>
              <a:t>Recent recipient of the  CNBC’s 10</a:t>
            </a:r>
            <a:r>
              <a:rPr lang="en-US" sz="1400" baseline="30000" dirty="0" smtClean="0">
                <a:effectLst/>
              </a:rPr>
              <a:t>th</a:t>
            </a:r>
            <a:r>
              <a:rPr lang="en-US" sz="1400" dirty="0" smtClean="0">
                <a:effectLst/>
              </a:rPr>
              <a:t> Asia Talent Management Award</a:t>
            </a:r>
            <a:r>
              <a:rPr lang="en-US" sz="1400" dirty="0" smtClean="0"/>
              <a:t> 2011–nominated for his personal involvement in supporting and nurturing leadership within the company. He graduated with a Bachelor of Engineering in Chemical Engineering with First Class Honors from </a:t>
            </a:r>
            <a:r>
              <a:rPr lang="en-US" sz="1400" dirty="0" err="1" smtClean="0"/>
              <a:t>Chulalongkorn</a:t>
            </a:r>
            <a:r>
              <a:rPr lang="en-US" sz="1400" dirty="0" smtClean="0"/>
              <a:t> University. He was then offered the </a:t>
            </a:r>
            <a:r>
              <a:rPr lang="en-US" sz="1400" dirty="0" err="1" smtClean="0"/>
              <a:t>Monbusho</a:t>
            </a:r>
            <a:r>
              <a:rPr lang="en-US" sz="1400" dirty="0" smtClean="0"/>
              <a:t> Scholarship to complete his Masters in Chemical Engineering and Doctor of Engineering in the same field from Tokyo Institute of Technology. </a:t>
            </a:r>
          </a:p>
          <a:p>
            <a:pPr>
              <a:buNone/>
            </a:pPr>
            <a:r>
              <a:rPr lang="en-US" sz="1400" dirty="0" smtClean="0">
                <a:effectLst/>
              </a:rPr>
              <a:t>	</a:t>
            </a:r>
            <a:r>
              <a:rPr lang="en-US" sz="1400" dirty="0" smtClean="0">
                <a:solidFill>
                  <a:srgbClr val="FFFF00"/>
                </a:solidFill>
                <a:effectLst/>
              </a:rPr>
              <a:t>- Dr. Dawn </a:t>
            </a:r>
            <a:r>
              <a:rPr lang="en-US" sz="1400" dirty="0" err="1" smtClean="0">
                <a:solidFill>
                  <a:srgbClr val="FFFF00"/>
                </a:solidFill>
                <a:effectLst/>
              </a:rPr>
              <a:t>Dekle</a:t>
            </a:r>
            <a:r>
              <a:rPr lang="en-US" sz="1400" dirty="0" smtClean="0">
                <a:solidFill>
                  <a:srgbClr val="FFFF00"/>
                </a:solidFill>
                <a:effectLst/>
              </a:rPr>
              <a:t>, </a:t>
            </a:r>
            <a:r>
              <a:rPr lang="en-US" sz="1400" dirty="0" smtClean="0">
                <a:solidFill>
                  <a:srgbClr val="FFFF00"/>
                </a:solidFill>
              </a:rPr>
              <a:t>is the Dean of The Center for Leadership, S.P. Jain Center of Management (SPJCM).</a:t>
            </a:r>
            <a:r>
              <a:rPr lang="en-US" sz="1400" dirty="0" smtClean="0"/>
              <a:t>  Prior to joining SPJCM, Dr. </a:t>
            </a:r>
            <a:r>
              <a:rPr lang="en-US" sz="1400" dirty="0" err="1" smtClean="0"/>
              <a:t>Dekle</a:t>
            </a:r>
            <a:r>
              <a:rPr lang="en-US" sz="1400" dirty="0" smtClean="0"/>
              <a:t> was a leadership expert with McKinsey &amp; Company.  She has degrees in Cognitive Psychology (Dartmouth College, Ph.D.) and Law (Stanford University, J.D.).  She is also a Council Member of The Singapore Institute of International Affairs, and a regular television commentator and analyst on leadership issues for Channel News Asia.</a:t>
            </a:r>
          </a:p>
          <a:p>
            <a:pPr>
              <a:buNone/>
            </a:pPr>
            <a:r>
              <a:rPr lang="en-US" sz="1400" dirty="0" smtClean="0">
                <a:effectLst/>
              </a:rPr>
              <a:t>	</a:t>
            </a:r>
            <a:r>
              <a:rPr lang="en-US" sz="1400" dirty="0" smtClean="0">
                <a:solidFill>
                  <a:srgbClr val="FFFF00"/>
                </a:solidFill>
              </a:rPr>
              <a:t> Mr. Kan </a:t>
            </a:r>
            <a:r>
              <a:rPr lang="en-US" sz="1400" dirty="0" err="1" smtClean="0">
                <a:solidFill>
                  <a:srgbClr val="FFFF00"/>
                </a:solidFill>
              </a:rPr>
              <a:t>Trakulhoon</a:t>
            </a:r>
            <a:r>
              <a:rPr lang="en-US" sz="1400" dirty="0" smtClean="0">
                <a:solidFill>
                  <a:srgbClr val="FFFF00"/>
                </a:solidFill>
              </a:rPr>
              <a:t>, President and CEO of Siam Cement Group. </a:t>
            </a:r>
            <a:r>
              <a:rPr lang="en-US" sz="1400" dirty="0" smtClean="0"/>
              <a:t>A recent recipient of the Business Leader of the Year 2011, Thailand, he received his bachelor’s degree in electrical engineering (First Class honors) </a:t>
            </a:r>
            <a:r>
              <a:rPr lang="en-US" sz="1400" dirty="0" err="1" smtClean="0"/>
              <a:t>Chulalongkorn</a:t>
            </a:r>
            <a:r>
              <a:rPr lang="en-US" sz="1400" dirty="0" smtClean="0"/>
              <a:t> University, and a holder of two Master’s degrees; M.S. Engineering and M.S. Management from Georgia Institute of Technology, US.</a:t>
            </a:r>
            <a:endParaRPr lang="en-US" sz="1400" dirty="0" smtClean="0">
              <a:effectLst/>
            </a:endParaRPr>
          </a:p>
          <a:p>
            <a:pPr>
              <a:buNone/>
            </a:pPr>
            <a:r>
              <a:rPr lang="en-US" sz="1800" dirty="0" smtClean="0">
                <a:effectLst/>
              </a:rPr>
              <a:t>	</a:t>
            </a:r>
            <a:endParaRPr lang="en-US" sz="18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142976" cy="808080"/>
          </a:xfrm>
          <a:prstGeom prst="rect">
            <a:avLst/>
          </a:prstGeom>
          <a:noFill/>
        </p:spPr>
      </p:pic>
      <p:sp>
        <p:nvSpPr>
          <p:cNvPr id="5" name="Slide Number Placeholder 4"/>
          <p:cNvSpPr>
            <a:spLocks noGrp="1"/>
          </p:cNvSpPr>
          <p:nvPr>
            <p:ph type="sldNum" sz="quarter" idx="12"/>
          </p:nvPr>
        </p:nvSpPr>
        <p:spPr>
          <a:xfrm>
            <a:off x="4305300" y="6564337"/>
            <a:ext cx="533400" cy="365125"/>
          </a:xfrm>
        </p:spPr>
        <p:txBody>
          <a:bodyPr/>
          <a:lstStyle/>
          <a:p>
            <a:fld id="{47D01B12-F86F-4614-B3B1-AA3C5567B6D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1</a:t>
            </a:r>
          </a:p>
        </p:txBody>
      </p:sp>
      <p:sp>
        <p:nvSpPr>
          <p:cNvPr id="3" name="Content Placeholder 2"/>
          <p:cNvSpPr>
            <a:spLocks noGrp="1"/>
          </p:cNvSpPr>
          <p:nvPr>
            <p:ph idx="1"/>
          </p:nvPr>
        </p:nvSpPr>
        <p:spPr>
          <a:xfrm>
            <a:off x="285720" y="1928802"/>
            <a:ext cx="8643997" cy="3857652"/>
          </a:xfrm>
        </p:spPr>
        <p:txBody>
          <a:bodyPr>
            <a:normAutofit fontScale="55000" lnSpcReduction="20000"/>
          </a:bodyPr>
          <a:lstStyle/>
          <a:p>
            <a:pPr>
              <a:buNone/>
            </a:pPr>
            <a:r>
              <a:rPr lang="en-US" sz="7400" dirty="0" smtClean="0">
                <a:effectLst/>
              </a:rPr>
              <a:t>	</a:t>
            </a:r>
            <a:r>
              <a:rPr lang="en-US" sz="5100" dirty="0" smtClean="0">
                <a:solidFill>
                  <a:srgbClr val="FFFF00"/>
                </a:solidFill>
                <a:effectLst/>
              </a:rPr>
              <a:t>1. ASEAN 21</a:t>
            </a:r>
            <a:r>
              <a:rPr lang="en-US" sz="5100" baseline="30000" dirty="0" smtClean="0">
                <a:solidFill>
                  <a:srgbClr val="FFFF00"/>
                </a:solidFill>
                <a:effectLst/>
              </a:rPr>
              <a:t>st</a:t>
            </a:r>
            <a:r>
              <a:rPr lang="en-US" sz="5100" dirty="0" smtClean="0">
                <a:solidFill>
                  <a:srgbClr val="FFFF00"/>
                </a:solidFill>
                <a:effectLst/>
              </a:rPr>
              <a:t> Century Leadership</a:t>
            </a:r>
          </a:p>
          <a:p>
            <a:pPr>
              <a:buNone/>
            </a:pPr>
            <a:r>
              <a:rPr lang="en-US" sz="4000" dirty="0" smtClean="0">
                <a:solidFill>
                  <a:srgbClr val="FFFF00"/>
                </a:solidFill>
                <a:effectLst/>
              </a:rPr>
              <a:t>	</a:t>
            </a:r>
            <a:r>
              <a:rPr lang="en-US" sz="2900" dirty="0" smtClean="0">
                <a:solidFill>
                  <a:srgbClr val="FFFF00"/>
                </a:solidFill>
                <a:effectLst/>
              </a:rPr>
              <a:t>- Mr. </a:t>
            </a:r>
            <a:r>
              <a:rPr lang="en-US" sz="2900" dirty="0" err="1" smtClean="0">
                <a:solidFill>
                  <a:srgbClr val="FFFF00"/>
                </a:solidFill>
                <a:effectLst/>
              </a:rPr>
              <a:t>Thapana</a:t>
            </a:r>
            <a:r>
              <a:rPr lang="en-US" sz="2900" dirty="0" smtClean="0">
                <a:solidFill>
                  <a:srgbClr val="FFFF00"/>
                </a:solidFill>
                <a:effectLst/>
              </a:rPr>
              <a:t> </a:t>
            </a:r>
            <a:r>
              <a:rPr lang="en-US" sz="2900" dirty="0" err="1" smtClean="0">
                <a:solidFill>
                  <a:srgbClr val="FFFF00"/>
                </a:solidFill>
                <a:effectLst/>
              </a:rPr>
              <a:t>Sirivadhanabhakdi</a:t>
            </a:r>
            <a:r>
              <a:rPr lang="en-US" sz="2900" dirty="0" smtClean="0">
                <a:solidFill>
                  <a:srgbClr val="FFFF00"/>
                </a:solidFill>
                <a:effectLst/>
              </a:rPr>
              <a:t>, President &amp; CEO, Thai Beverage PCL. </a:t>
            </a:r>
            <a:r>
              <a:rPr lang="en-US" sz="2900" dirty="0" smtClean="0"/>
              <a:t>He holds a Bachelor of Business Administration (Finance), a Master of Science Administration in Financial Economics from Boston University, USA, and an Honorary Degree of Doctor of Philosophy in Department of General Management from </a:t>
            </a:r>
            <a:r>
              <a:rPr lang="en-US" sz="2900" dirty="0" err="1" smtClean="0"/>
              <a:t>Ramkhamhaeng</a:t>
            </a:r>
            <a:r>
              <a:rPr lang="en-US" sz="2900" dirty="0" smtClean="0"/>
              <a:t> University. In 2009, he received Asia’s Best Companies 2009, Thailand: Best CEO Award from </a:t>
            </a:r>
            <a:r>
              <a:rPr lang="en-US" sz="2900" dirty="0" err="1" smtClean="0"/>
              <a:t>FinanceAsia</a:t>
            </a:r>
            <a:r>
              <a:rPr lang="en-US" sz="2900" dirty="0" smtClean="0"/>
              <a:t> Magazine. </a:t>
            </a:r>
            <a:br>
              <a:rPr lang="en-US" sz="2900" dirty="0" smtClean="0"/>
            </a:br>
            <a:endParaRPr lang="en-US" sz="2900" dirty="0" smtClean="0"/>
          </a:p>
          <a:p>
            <a:pPr>
              <a:buNone/>
            </a:pPr>
            <a:r>
              <a:rPr lang="en-US" sz="2900" dirty="0" smtClean="0">
                <a:solidFill>
                  <a:srgbClr val="FFFF00"/>
                </a:solidFill>
                <a:effectLst/>
              </a:rPr>
              <a:t>	- Mr. Heinz Landau, former Chairman and Managing Director of Merck Thailand. </a:t>
            </a:r>
            <a:r>
              <a:rPr lang="en-US" sz="2900" dirty="0" smtClean="0">
                <a:effectLst/>
              </a:rPr>
              <a:t>He currently writes a blog on caring leadership at www.thecareguys.com</a:t>
            </a:r>
            <a:r>
              <a:rPr lang="en-US" sz="2900" dirty="0" smtClean="0">
                <a:solidFill>
                  <a:srgbClr val="FFFF00"/>
                </a:solidFill>
                <a:effectLst>
                  <a:outerShdw blurRad="38100" dist="38100" dir="2700000" algn="tl">
                    <a:srgbClr val="000000">
                      <a:alpha val="43137"/>
                    </a:srgbClr>
                  </a:outerShdw>
                </a:effectLst>
              </a:rPr>
              <a:t>- Dr. Alexander </a:t>
            </a:r>
            <a:r>
              <a:rPr lang="en-US" sz="2900" dirty="0" err="1" smtClean="0">
                <a:solidFill>
                  <a:srgbClr val="FFFF00"/>
                </a:solidFill>
                <a:effectLst>
                  <a:outerShdw blurRad="38100" dist="38100" dir="2700000" algn="tl">
                    <a:srgbClr val="000000">
                      <a:alpha val="43137"/>
                    </a:srgbClr>
                  </a:outerShdw>
                </a:effectLst>
              </a:rPr>
              <a:t>Paufler</a:t>
            </a:r>
            <a:r>
              <a:rPr lang="en-US" sz="2900" dirty="0" smtClean="0">
                <a:solidFill>
                  <a:srgbClr val="FFFF00"/>
                </a:solidFill>
                <a:effectLst>
                  <a:outerShdw blurRad="38100" dist="38100" dir="2700000" algn="tl">
                    <a:srgbClr val="000000">
                      <a:alpha val="43137"/>
                    </a:srgbClr>
                  </a:outerShdw>
                </a:effectLst>
              </a:rPr>
              <a:t>, CEO, Mercedes-Benz (Thailand) .</a:t>
            </a:r>
            <a:r>
              <a:rPr lang="en-US" sz="2900" dirty="0" smtClean="0">
                <a:effectLst>
                  <a:outerShdw blurRad="38100" dist="38100" dir="2700000" algn="tl" rotWithShape="0">
                    <a:srgbClr val="000000">
                      <a:alpha val="43137"/>
                    </a:srgbClr>
                  </a:outerShdw>
                </a:effectLst>
              </a:rPr>
              <a:t> Currently, also the President of the Thai-German Chamber of Commerce. He graduated from </a:t>
            </a:r>
            <a:r>
              <a:rPr lang="en-US" sz="2900" dirty="0" err="1" smtClean="0">
                <a:effectLst>
                  <a:outerShdw blurRad="38100" dist="38100" dir="2700000" algn="tl" rotWithShape="0">
                    <a:srgbClr val="000000">
                      <a:alpha val="43137"/>
                    </a:srgbClr>
                  </a:outerShdw>
                </a:effectLst>
              </a:rPr>
              <a:t>Saarbruecken</a:t>
            </a:r>
            <a:r>
              <a:rPr lang="en-US" sz="2900" dirty="0" smtClean="0">
                <a:effectLst>
                  <a:outerShdw blurRad="38100" dist="38100" dir="2700000" algn="tl" rotWithShape="0">
                    <a:srgbClr val="000000">
                      <a:alpha val="43137"/>
                    </a:srgbClr>
                  </a:outerShdw>
                </a:effectLst>
              </a:rPr>
              <a:t> University in 1977 with a Masters in Economics and Business Administration and completed his Ph.D. in 1979. </a:t>
            </a:r>
          </a:p>
          <a:p>
            <a:pPr>
              <a:buNone/>
            </a:pPr>
            <a:endParaRPr lang="en-US" sz="4500" dirty="0" smtClean="0">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142976" cy="808080"/>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207" y="79375"/>
            <a:ext cx="7418031" cy="1417638"/>
          </a:xfrm>
        </p:spPr>
        <p:txBody>
          <a:bodyPr/>
          <a:lstStyle/>
          <a:p>
            <a:r>
              <a:rPr lang="en-US" dirty="0" smtClean="0"/>
              <a:t>The Vision</a:t>
            </a:r>
            <a:endParaRPr lang="en-US" dirty="0"/>
          </a:p>
        </p:txBody>
      </p:sp>
      <p:sp>
        <p:nvSpPr>
          <p:cNvPr id="3" name="Content Placeholder 2"/>
          <p:cNvSpPr>
            <a:spLocks noGrp="1"/>
          </p:cNvSpPr>
          <p:nvPr>
            <p:ph idx="1"/>
          </p:nvPr>
        </p:nvSpPr>
        <p:spPr>
          <a:xfrm>
            <a:off x="500034" y="1928802"/>
            <a:ext cx="8143932" cy="4427548"/>
          </a:xfrm>
        </p:spPr>
        <p:txBody>
          <a:bodyPr>
            <a:normAutofit fontScale="62500" lnSpcReduction="20000"/>
          </a:bodyPr>
          <a:lstStyle/>
          <a:p>
            <a:pPr>
              <a:buNone/>
            </a:pPr>
            <a:r>
              <a:rPr lang="en-US" sz="2800" dirty="0" smtClean="0">
                <a:solidFill>
                  <a:srgbClr val="FFFF00"/>
                </a:solidFill>
              </a:rPr>
              <a:t>	</a:t>
            </a:r>
            <a:r>
              <a:rPr lang="en-US" sz="3200" i="1" dirty="0" smtClean="0"/>
              <a:t>Nation Group’s involvement in education as Thailand’s leading media organization is unequivocally timely with changing and challenging regional environment. The landmark ownership of </a:t>
            </a:r>
            <a:r>
              <a:rPr lang="en-US" sz="3200" i="1" dirty="0" err="1" smtClean="0"/>
              <a:t>Yonok</a:t>
            </a:r>
            <a:r>
              <a:rPr lang="en-US" sz="3200" i="1" dirty="0" smtClean="0"/>
              <a:t> University in </a:t>
            </a:r>
            <a:r>
              <a:rPr lang="en-US" sz="3200" i="1" dirty="0" err="1" smtClean="0"/>
              <a:t>Lampang</a:t>
            </a:r>
            <a:r>
              <a:rPr lang="en-US" sz="3200" i="1" dirty="0" smtClean="0"/>
              <a:t>, which has since been renamed Nation University, represents a unique opportunity to realize the vision of bringing top-notched quality higher education to Thailand.</a:t>
            </a:r>
          </a:p>
          <a:p>
            <a:pPr>
              <a:buNone/>
            </a:pPr>
            <a:r>
              <a:rPr lang="en-US" sz="3200" i="1" dirty="0" smtClean="0"/>
              <a:t>     As Thailand and ASEAN embark on a journey of closer integration with the coming of the ASEAN Economic Community in 2015, Nation University has set a primary goal to produce a series of graduates to meet this challenge. The aim is regional and inclusive.</a:t>
            </a:r>
          </a:p>
          <a:p>
            <a:pPr>
              <a:buNone/>
            </a:pPr>
            <a:r>
              <a:rPr lang="en-US" sz="3200" i="1" dirty="0" smtClean="0"/>
              <a:t>     The vision is being led by Mr. </a:t>
            </a:r>
            <a:r>
              <a:rPr lang="en-US" sz="3200" i="1" dirty="0" err="1" smtClean="0"/>
              <a:t>Thanachai</a:t>
            </a:r>
            <a:r>
              <a:rPr lang="en-US" sz="3200" i="1" dirty="0" smtClean="0"/>
              <a:t> </a:t>
            </a:r>
            <a:r>
              <a:rPr lang="en-US" sz="3200" i="1" dirty="0" err="1" smtClean="0"/>
              <a:t>Theerapattanavong</a:t>
            </a:r>
            <a:r>
              <a:rPr lang="en-US" sz="3200" i="1" dirty="0" smtClean="0"/>
              <a:t>, the Chairman of Nation Multimedia Group, who has dedicated over 30 years of his expertise in the field of education, and as Chairman of Nation University Council.</a:t>
            </a:r>
          </a:p>
          <a:p>
            <a:pPr>
              <a:buNone/>
            </a:pPr>
            <a:r>
              <a:rPr lang="en-US" sz="2000" i="1" dirty="0" smtClean="0"/>
              <a:t>	</a:t>
            </a:r>
            <a:r>
              <a:rPr lang="en-US" sz="2000" i="1" dirty="0" smtClean="0">
                <a:solidFill>
                  <a:srgbClr val="FFFF00"/>
                </a:solidFill>
              </a:rPr>
              <a:t>	</a:t>
            </a:r>
            <a:endParaRPr lang="en-US" sz="2000" i="1" dirty="0" smtClean="0"/>
          </a:p>
          <a:p>
            <a:pPr>
              <a:buNone/>
            </a:pPr>
            <a:endParaRPr lang="en-US" sz="2000" i="1" dirty="0">
              <a:effectLst/>
            </a:endParaRPr>
          </a:p>
        </p:txBody>
      </p:sp>
      <p:pic>
        <p:nvPicPr>
          <p:cNvPr id="5" name="Picture 5" descr="C:\Documents and Settings\Administrator\My Documents\NU Work\NU Logo\10_04_54-Nation-U_Blue-EN.jpg"/>
          <p:cNvPicPr>
            <a:picLocks noChangeAspect="1" noChangeArrowheads="1"/>
          </p:cNvPicPr>
          <p:nvPr/>
        </p:nvPicPr>
        <p:blipFill>
          <a:blip r:embed="rId3"/>
          <a:srcRect/>
          <a:stretch>
            <a:fillRect/>
          </a:stretch>
        </p:blipFill>
        <p:spPr bwMode="auto">
          <a:xfrm>
            <a:off x="0" y="464828"/>
            <a:ext cx="1161296" cy="821032"/>
          </a:xfrm>
          <a:prstGeom prst="rect">
            <a:avLst/>
          </a:prstGeom>
          <a:noFill/>
        </p:spPr>
      </p:pic>
      <p:sp>
        <p:nvSpPr>
          <p:cNvPr id="6" name="Slide Number Placeholder 5"/>
          <p:cNvSpPr>
            <a:spLocks noGrp="1"/>
          </p:cNvSpPr>
          <p:nvPr>
            <p:ph type="sldNum" sz="quarter" idx="12"/>
          </p:nvPr>
        </p:nvSpPr>
        <p:spPr/>
        <p:txBody>
          <a:bodyPr/>
          <a:lstStyle/>
          <a:p>
            <a:fld id="{47D01B12-F86F-4614-B3B1-AA3C5567B6D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53974"/>
            <a:ext cx="7612063" cy="1417638"/>
          </a:xfrm>
        </p:spPr>
        <p:txBody>
          <a:bodyPr/>
          <a:lstStyle/>
          <a:p>
            <a:r>
              <a:rPr lang="en-US" dirty="0" smtClean="0">
                <a:effectLst>
                  <a:outerShdw blurRad="38100" dist="38100" dir="2700000" algn="tl">
                    <a:srgbClr val="C0C0C0"/>
                  </a:outerShdw>
                </a:effectLst>
              </a:rPr>
              <a:t>Module 2</a:t>
            </a:r>
          </a:p>
        </p:txBody>
      </p:sp>
      <p:sp>
        <p:nvSpPr>
          <p:cNvPr id="3" name="Content Placeholder 2"/>
          <p:cNvSpPr>
            <a:spLocks noGrp="1"/>
          </p:cNvSpPr>
          <p:nvPr>
            <p:ph idx="1"/>
          </p:nvPr>
        </p:nvSpPr>
        <p:spPr>
          <a:xfrm>
            <a:off x="285721" y="1857364"/>
            <a:ext cx="8358246" cy="4786346"/>
          </a:xfrm>
        </p:spPr>
        <p:txBody>
          <a:bodyPr>
            <a:normAutofit/>
          </a:bodyPr>
          <a:lstStyle/>
          <a:p>
            <a:pPr>
              <a:buNone/>
            </a:pPr>
            <a:r>
              <a:rPr lang="en-US" sz="2800" dirty="0" smtClean="0">
                <a:effectLst/>
              </a:rPr>
              <a:t>	</a:t>
            </a:r>
            <a:r>
              <a:rPr lang="en-US" sz="2800" dirty="0" smtClean="0">
                <a:solidFill>
                  <a:srgbClr val="FFFF00"/>
                </a:solidFill>
                <a:effectLst/>
              </a:rPr>
              <a:t>2. International Relations &amp; Securities of the Region</a:t>
            </a:r>
          </a:p>
          <a:p>
            <a:pPr>
              <a:buNone/>
            </a:pPr>
            <a:r>
              <a:rPr lang="en-US" sz="1800" dirty="0" smtClean="0">
                <a:effectLst/>
              </a:rPr>
              <a:t>	</a:t>
            </a:r>
            <a:r>
              <a:rPr lang="en-US" sz="1600" dirty="0" smtClean="0">
                <a:solidFill>
                  <a:srgbClr val="FFFF00"/>
                </a:solidFill>
                <a:effectLst/>
              </a:rPr>
              <a:t>- Mr. </a:t>
            </a:r>
            <a:r>
              <a:rPr lang="en-US" sz="1600" dirty="0" err="1" smtClean="0">
                <a:solidFill>
                  <a:srgbClr val="FFFF00"/>
                </a:solidFill>
                <a:effectLst/>
              </a:rPr>
              <a:t>Abhisit</a:t>
            </a:r>
            <a:r>
              <a:rPr lang="en-US" sz="1600" dirty="0" smtClean="0">
                <a:solidFill>
                  <a:srgbClr val="FFFF00"/>
                </a:solidFill>
                <a:effectLst/>
              </a:rPr>
              <a:t> </a:t>
            </a:r>
            <a:r>
              <a:rPr lang="en-US" sz="1600" dirty="0" err="1" smtClean="0">
                <a:solidFill>
                  <a:srgbClr val="FFFF00"/>
                </a:solidFill>
                <a:effectLst/>
              </a:rPr>
              <a:t>Vejjajiva</a:t>
            </a:r>
            <a:r>
              <a:rPr lang="en-US" sz="1600" dirty="0" smtClean="0">
                <a:solidFill>
                  <a:srgbClr val="FFFF00"/>
                </a:solidFill>
                <a:effectLst/>
              </a:rPr>
              <a:t>, Former Prime Minister of Thailand. </a:t>
            </a:r>
            <a:r>
              <a:rPr lang="en-US" sz="1600" dirty="0" smtClean="0">
                <a:effectLst/>
              </a:rPr>
              <a:t>He attended Eton College and earned his bachelors and masters degrees in Politics, Philosophy and Economics from the University of Oxford, UK.</a:t>
            </a:r>
          </a:p>
          <a:p>
            <a:pPr>
              <a:buNone/>
            </a:pPr>
            <a:r>
              <a:rPr lang="en-US" sz="1600" dirty="0" smtClean="0">
                <a:effectLst/>
              </a:rPr>
              <a:t> 	</a:t>
            </a:r>
            <a:r>
              <a:rPr lang="en-US" sz="1600" dirty="0" smtClean="0">
                <a:solidFill>
                  <a:srgbClr val="FFFF00"/>
                </a:solidFill>
              </a:rPr>
              <a:t>- Professor Karl D. Jackson, President of US-Thailand Business Council. </a:t>
            </a:r>
            <a:r>
              <a:rPr lang="en-US" sz="1600" dirty="0" smtClean="0"/>
              <a:t>He also concurrently serves as C.V. Starr Distinguished Professor of Southeast Asian Studies and he serves as Director of the Southeast Asia Studies Program at the School of Advanced International Studies of Johns Hopkins University.  He received his Ph.D. in Political Science from M.I.T. in 1971. </a:t>
            </a:r>
          </a:p>
          <a:p>
            <a:pPr>
              <a:buNone/>
            </a:pPr>
            <a:r>
              <a:rPr lang="en-US" sz="1600" dirty="0" smtClean="0">
                <a:solidFill>
                  <a:srgbClr val="FFFF00"/>
                </a:solidFill>
              </a:rPr>
              <a:t>	- H.E. Ms. Kristie Kenney</a:t>
            </a:r>
            <a:r>
              <a:rPr lang="en-US" sz="1600" dirty="0" smtClean="0"/>
              <a:t> </a:t>
            </a:r>
            <a:r>
              <a:rPr lang="en-US" sz="1600" dirty="0" smtClean="0">
                <a:solidFill>
                  <a:srgbClr val="FFFF00"/>
                </a:solidFill>
              </a:rPr>
              <a:t>Ambassador, United States of America. </a:t>
            </a:r>
            <a:r>
              <a:rPr lang="en-US" sz="1600" dirty="0" smtClean="0"/>
              <a:t>She obtained a bachelors degree from Clemson University and a master’s degree from Tulane University in New Orleans. She also attended the National War College in Washington, D.C. </a:t>
            </a:r>
          </a:p>
          <a:p>
            <a:pPr>
              <a:buNone/>
            </a:pPr>
            <a:endParaRPr lang="en-US" sz="1600" dirty="0" smtClean="0"/>
          </a:p>
          <a:p>
            <a:pPr>
              <a:buNone/>
            </a:pPr>
            <a:endParaRPr lang="en-US" sz="2000" dirty="0" smtClean="0">
              <a:effectLst/>
            </a:endParaRPr>
          </a:p>
        </p:txBody>
      </p:sp>
      <p:pic>
        <p:nvPicPr>
          <p:cNvPr id="5"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212532" cy="857256"/>
          </a:xfrm>
          <a:prstGeom prst="rect">
            <a:avLst/>
          </a:prstGeom>
          <a:noFill/>
        </p:spPr>
      </p:pic>
      <p:sp>
        <p:nvSpPr>
          <p:cNvPr id="6" name="Slide Number Placeholder 5"/>
          <p:cNvSpPr>
            <a:spLocks noGrp="1"/>
          </p:cNvSpPr>
          <p:nvPr>
            <p:ph type="sldNum" sz="quarter" idx="12"/>
          </p:nvPr>
        </p:nvSpPr>
        <p:spPr/>
        <p:txBody>
          <a:bodyPr/>
          <a:lstStyle/>
          <a:p>
            <a:fld id="{47D01B12-F86F-4614-B3B1-AA3C5567B6D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2</a:t>
            </a:r>
          </a:p>
        </p:txBody>
      </p:sp>
      <p:sp>
        <p:nvSpPr>
          <p:cNvPr id="3" name="Content Placeholder 2"/>
          <p:cNvSpPr>
            <a:spLocks noGrp="1"/>
          </p:cNvSpPr>
          <p:nvPr>
            <p:ph idx="1"/>
          </p:nvPr>
        </p:nvSpPr>
        <p:spPr>
          <a:xfrm>
            <a:off x="285720" y="1857364"/>
            <a:ext cx="8643997" cy="4857784"/>
          </a:xfrm>
        </p:spPr>
        <p:txBody>
          <a:bodyPr>
            <a:normAutofit lnSpcReduction="10000"/>
          </a:bodyPr>
          <a:lstStyle/>
          <a:p>
            <a:pPr>
              <a:buNone/>
            </a:pPr>
            <a:r>
              <a:rPr lang="en-US" sz="2800" dirty="0" smtClean="0">
                <a:effectLst/>
              </a:rPr>
              <a:t>	</a:t>
            </a:r>
            <a:r>
              <a:rPr lang="en-US" sz="2800" dirty="0" smtClean="0">
                <a:solidFill>
                  <a:srgbClr val="FFFF00"/>
                </a:solidFill>
                <a:effectLst/>
              </a:rPr>
              <a:t>2. International Relations &amp; Securities of the Region</a:t>
            </a:r>
          </a:p>
          <a:p>
            <a:pPr>
              <a:buNone/>
            </a:pPr>
            <a:r>
              <a:rPr lang="en-US" sz="1900" dirty="0" smtClean="0">
                <a:effectLst/>
              </a:rPr>
              <a:t>	</a:t>
            </a:r>
            <a:r>
              <a:rPr lang="en-US" sz="1600" dirty="0" smtClean="0">
                <a:solidFill>
                  <a:srgbClr val="FFFF00"/>
                </a:solidFill>
                <a:effectLst/>
              </a:rPr>
              <a:t>- Dr. </a:t>
            </a:r>
            <a:r>
              <a:rPr lang="en-US" sz="1600" dirty="0" err="1" smtClean="0">
                <a:solidFill>
                  <a:srgbClr val="FFFF00"/>
                </a:solidFill>
                <a:effectLst/>
              </a:rPr>
              <a:t>Pavin</a:t>
            </a:r>
            <a:r>
              <a:rPr lang="en-US" sz="1600" dirty="0" smtClean="0">
                <a:solidFill>
                  <a:srgbClr val="FFFF00"/>
                </a:solidFill>
                <a:effectLst/>
              </a:rPr>
              <a:t> </a:t>
            </a:r>
            <a:r>
              <a:rPr lang="en-US" sz="1600" dirty="0" err="1" smtClean="0">
                <a:solidFill>
                  <a:srgbClr val="FFFF00"/>
                </a:solidFill>
                <a:effectLst/>
              </a:rPr>
              <a:t>Chachavalpongpun</a:t>
            </a:r>
            <a:r>
              <a:rPr lang="en-US" sz="1600" dirty="0" smtClean="0">
                <a:effectLst/>
              </a:rPr>
              <a:t>, </a:t>
            </a:r>
            <a:r>
              <a:rPr lang="en-US" sz="1600" dirty="0" smtClean="0">
                <a:solidFill>
                  <a:srgbClr val="FFFF00"/>
                </a:solidFill>
                <a:effectLst/>
              </a:rPr>
              <a:t>Fellow, Regional Strategic and Political Studies and Lead Researcher for Political and Strategic Affairs, ASEAN Studies Centre at Institute of Southeast Asian Studies, Singapore. </a:t>
            </a:r>
            <a:r>
              <a:rPr lang="en-US" sz="1600" dirty="0" smtClean="0">
                <a:effectLst/>
              </a:rPr>
              <a:t>He graduated with a B.A. (</a:t>
            </a:r>
            <a:r>
              <a:rPr lang="en-US" sz="1600" dirty="0" err="1" smtClean="0">
                <a:effectLst/>
              </a:rPr>
              <a:t>Hons</a:t>
            </a:r>
            <a:r>
              <a:rPr lang="en-US" sz="1600" dirty="0" smtClean="0">
                <a:effectLst/>
              </a:rPr>
              <a:t>) (International Relations) </a:t>
            </a:r>
            <a:r>
              <a:rPr lang="en-US" sz="1600" dirty="0" err="1" smtClean="0">
                <a:effectLst/>
              </a:rPr>
              <a:t>Chulalongkorn</a:t>
            </a:r>
            <a:r>
              <a:rPr lang="en-US" sz="1600" dirty="0" smtClean="0">
                <a:effectLst/>
              </a:rPr>
              <a:t> University, </a:t>
            </a:r>
            <a:r>
              <a:rPr lang="en-US" sz="1600" dirty="0" err="1" smtClean="0">
                <a:effectLst/>
              </a:rPr>
              <a:t>MPhil</a:t>
            </a:r>
            <a:r>
              <a:rPr lang="en-US" sz="1600" dirty="0" smtClean="0">
                <a:effectLst/>
              </a:rPr>
              <a:t>/Ph.D. (Political Studies), School of Oriental and African Studies, University of London. Dr. </a:t>
            </a:r>
            <a:r>
              <a:rPr lang="en-US" sz="1600" dirty="0" err="1" smtClean="0">
                <a:effectLst/>
              </a:rPr>
              <a:t>Pavin’s</a:t>
            </a:r>
            <a:r>
              <a:rPr lang="en-US" sz="1600" dirty="0" smtClean="0">
                <a:effectLst/>
              </a:rPr>
              <a:t> research interests is in Thai Politics, Foreign Policy and International Relations, Comparative Politics, Politics of Myanmar and Indochinese States, Nationalism, ASEAN political cooperation.</a:t>
            </a:r>
          </a:p>
          <a:p>
            <a:pPr>
              <a:buNone/>
            </a:pPr>
            <a:r>
              <a:rPr lang="en-US" sz="1600" dirty="0" smtClean="0">
                <a:effectLst/>
              </a:rPr>
              <a:t>	</a:t>
            </a:r>
            <a:r>
              <a:rPr lang="en-US" sz="1600" dirty="0" smtClean="0">
                <a:solidFill>
                  <a:srgbClr val="FFFF00"/>
                </a:solidFill>
                <a:effectLst/>
              </a:rPr>
              <a:t>-  </a:t>
            </a:r>
            <a:r>
              <a:rPr lang="en-US" sz="1600" dirty="0" smtClean="0">
                <a:solidFill>
                  <a:srgbClr val="FFFF00"/>
                </a:solidFill>
              </a:rPr>
              <a:t>Dr. </a:t>
            </a:r>
            <a:r>
              <a:rPr lang="en-US" sz="1600" dirty="0" err="1" smtClean="0">
                <a:solidFill>
                  <a:srgbClr val="FFFF00"/>
                </a:solidFill>
              </a:rPr>
              <a:t>Panitan</a:t>
            </a:r>
            <a:r>
              <a:rPr lang="en-US" sz="1600" dirty="0" smtClean="0">
                <a:solidFill>
                  <a:srgbClr val="FFFF00"/>
                </a:solidFill>
              </a:rPr>
              <a:t> </a:t>
            </a:r>
            <a:r>
              <a:rPr lang="en-US" sz="1600" dirty="0" err="1" smtClean="0">
                <a:solidFill>
                  <a:srgbClr val="FFFF00"/>
                </a:solidFill>
              </a:rPr>
              <a:t>Wattanayagorn</a:t>
            </a:r>
            <a:r>
              <a:rPr lang="en-US" sz="1600" dirty="0" smtClean="0">
                <a:solidFill>
                  <a:srgbClr val="FFFF00"/>
                </a:solidFill>
              </a:rPr>
              <a:t>, Associate Professor, Department of International Relations, </a:t>
            </a:r>
            <a:r>
              <a:rPr lang="en-US" sz="1600" dirty="0" err="1" smtClean="0">
                <a:solidFill>
                  <a:srgbClr val="FFFF00"/>
                </a:solidFill>
              </a:rPr>
              <a:t>Chulalongkorn</a:t>
            </a:r>
            <a:r>
              <a:rPr lang="en-US" sz="1600" dirty="0" smtClean="0">
                <a:solidFill>
                  <a:srgbClr val="FFFF00"/>
                </a:solidFill>
              </a:rPr>
              <a:t> University</a:t>
            </a:r>
            <a:r>
              <a:rPr lang="en-US" sz="1600" dirty="0" smtClean="0">
                <a:solidFill>
                  <a:srgbClr val="FFFF66"/>
                </a:solidFill>
              </a:rPr>
              <a:t>. </a:t>
            </a:r>
            <a:r>
              <a:rPr lang="en-US" sz="1600" dirty="0" smtClean="0"/>
              <a:t>Former Government Spokesman and Deputy Secretary-General to the Prime Minister in 2010</a:t>
            </a:r>
          </a:p>
          <a:p>
            <a:pPr>
              <a:buNone/>
            </a:pPr>
            <a:r>
              <a:rPr lang="en-US" sz="1600" dirty="0" smtClean="0"/>
              <a:t>	</a:t>
            </a:r>
            <a:r>
              <a:rPr lang="en-US" sz="1600" dirty="0" smtClean="0">
                <a:solidFill>
                  <a:srgbClr val="FFFF00"/>
                </a:solidFill>
              </a:rPr>
              <a:t>- </a:t>
            </a:r>
            <a:r>
              <a:rPr lang="en-US" sz="1600" dirty="0" smtClean="0">
                <a:solidFill>
                  <a:srgbClr val="FFFF00"/>
                </a:solidFill>
                <a:effectLst/>
              </a:rPr>
              <a:t> Mr. </a:t>
            </a:r>
            <a:r>
              <a:rPr lang="en-US" sz="1600" dirty="0" err="1" smtClean="0">
                <a:solidFill>
                  <a:srgbClr val="FFFF00"/>
                </a:solidFill>
                <a:effectLst/>
              </a:rPr>
              <a:t>Kavi</a:t>
            </a:r>
            <a:r>
              <a:rPr lang="en-US" sz="1600" dirty="0" smtClean="0">
                <a:solidFill>
                  <a:srgbClr val="FFFF00"/>
                </a:solidFill>
                <a:effectLst/>
              </a:rPr>
              <a:t> </a:t>
            </a:r>
            <a:r>
              <a:rPr lang="en-US" sz="1600" dirty="0" err="1" smtClean="0">
                <a:solidFill>
                  <a:srgbClr val="FFFF00"/>
                </a:solidFill>
              </a:rPr>
              <a:t>Chongkittavorn</a:t>
            </a:r>
            <a:r>
              <a:rPr lang="en-US" sz="1600" dirty="0" smtClean="0">
                <a:solidFill>
                  <a:srgbClr val="FFFF00"/>
                </a:solidFill>
              </a:rPr>
              <a:t>, ASEAN expert. </a:t>
            </a:r>
            <a:r>
              <a:rPr lang="en-US" sz="1600" dirty="0" smtClean="0"/>
              <a:t>Former Assistant Group Editor, The Nation.</a:t>
            </a:r>
            <a:endParaRPr lang="en-US" sz="1600" dirty="0" smtClean="0">
              <a:effectLst/>
            </a:endParaRPr>
          </a:p>
          <a:p>
            <a:pPr>
              <a:buNone/>
            </a:pPr>
            <a:r>
              <a:rPr lang="en-US" sz="1600" dirty="0" smtClean="0">
                <a:effectLst/>
              </a:rPr>
              <a:t>	</a:t>
            </a:r>
          </a:p>
          <a:p>
            <a:pPr>
              <a:buNone/>
            </a:pPr>
            <a:r>
              <a:rPr lang="en-US" sz="1700" dirty="0" smtClean="0">
                <a:effectLst>
                  <a:outerShdw blurRad="38100" dist="38100" dir="2700000" algn="tl">
                    <a:srgbClr val="000000">
                      <a:alpha val="43137"/>
                    </a:srgbClr>
                  </a:outerShdw>
                </a:effectLst>
              </a:rPr>
              <a:t>	</a:t>
            </a:r>
            <a:endParaRPr lang="en-US" sz="1700" dirty="0" smtClean="0">
              <a:solidFill>
                <a:srgbClr val="FFFF00"/>
              </a:solidFill>
              <a:effectLst>
                <a:outerShdw blurRad="38100" dist="38100" dir="2700000" algn="tl">
                  <a:srgbClr val="000000">
                    <a:alpha val="43137"/>
                  </a:srgbClr>
                </a:outerShdw>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214414" cy="85858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2</a:t>
            </a:r>
          </a:p>
        </p:txBody>
      </p:sp>
      <p:sp>
        <p:nvSpPr>
          <p:cNvPr id="3" name="Content Placeholder 2"/>
          <p:cNvSpPr>
            <a:spLocks noGrp="1"/>
          </p:cNvSpPr>
          <p:nvPr>
            <p:ph idx="1"/>
          </p:nvPr>
        </p:nvSpPr>
        <p:spPr>
          <a:xfrm>
            <a:off x="285720" y="1857364"/>
            <a:ext cx="8643997" cy="4857784"/>
          </a:xfrm>
        </p:spPr>
        <p:txBody>
          <a:bodyPr>
            <a:normAutofit/>
          </a:bodyPr>
          <a:lstStyle/>
          <a:p>
            <a:pPr>
              <a:buNone/>
            </a:pPr>
            <a:r>
              <a:rPr lang="en-US" sz="2800" dirty="0" smtClean="0">
                <a:effectLst/>
              </a:rPr>
              <a:t>	</a:t>
            </a:r>
            <a:r>
              <a:rPr lang="en-US" dirty="0" smtClean="0">
                <a:solidFill>
                  <a:srgbClr val="FFFF00"/>
                </a:solidFill>
                <a:effectLst/>
              </a:rPr>
              <a:t>2. International Relations &amp; Securities of the Region – Mentor</a:t>
            </a:r>
          </a:p>
          <a:p>
            <a:pPr>
              <a:buNone/>
            </a:pPr>
            <a:r>
              <a:rPr lang="en-US" dirty="0" smtClean="0">
                <a:solidFill>
                  <a:srgbClr val="FFFF00"/>
                </a:solidFill>
                <a:effectLst/>
              </a:rPr>
              <a:t>	</a:t>
            </a:r>
            <a:r>
              <a:rPr lang="en-US" sz="1600" dirty="0" smtClean="0"/>
              <a:t> Mentor: </a:t>
            </a:r>
            <a:r>
              <a:rPr lang="en-US" sz="1600" dirty="0" smtClean="0">
                <a:solidFill>
                  <a:srgbClr val="FFFF00"/>
                </a:solidFill>
              </a:rPr>
              <a:t>Assistant Professor Dr. </a:t>
            </a:r>
            <a:r>
              <a:rPr lang="en-US" sz="1600" dirty="0" err="1" smtClean="0">
                <a:solidFill>
                  <a:srgbClr val="FFFF00"/>
                </a:solidFill>
              </a:rPr>
              <a:t>Thitinan</a:t>
            </a:r>
            <a:r>
              <a:rPr lang="en-US" sz="1600" dirty="0" smtClean="0">
                <a:solidFill>
                  <a:srgbClr val="FFFF00"/>
                </a:solidFill>
              </a:rPr>
              <a:t> </a:t>
            </a:r>
            <a:r>
              <a:rPr lang="en-US" sz="1600" dirty="0" err="1" smtClean="0">
                <a:solidFill>
                  <a:srgbClr val="FFFF00"/>
                </a:solidFill>
              </a:rPr>
              <a:t>Pongsudhirak</a:t>
            </a:r>
            <a:endParaRPr lang="en-US" sz="1600" dirty="0" smtClean="0">
              <a:solidFill>
                <a:srgbClr val="FFFF00"/>
              </a:solidFill>
            </a:endParaRPr>
          </a:p>
          <a:p>
            <a:pPr>
              <a:buNone/>
            </a:pPr>
            <a:r>
              <a:rPr lang="en-US" sz="1600" dirty="0" smtClean="0">
                <a:solidFill>
                  <a:srgbClr val="FFFF00"/>
                </a:solidFill>
                <a:effectLst/>
              </a:rPr>
              <a:t>	</a:t>
            </a:r>
            <a:r>
              <a:rPr lang="en-US" sz="1600" dirty="0" smtClean="0">
                <a:solidFill>
                  <a:srgbClr val="FFFF00"/>
                </a:solidFill>
              </a:rPr>
              <a:t>Director of the Institute of Security and International Studies (ISIS)</a:t>
            </a:r>
            <a:br>
              <a:rPr lang="en-US" sz="1600" dirty="0" smtClean="0">
                <a:solidFill>
                  <a:srgbClr val="FFFF00"/>
                </a:solidFill>
              </a:rPr>
            </a:br>
            <a:r>
              <a:rPr lang="en-US" sz="1600" dirty="0" smtClean="0">
                <a:solidFill>
                  <a:srgbClr val="FFFF00"/>
                </a:solidFill>
              </a:rPr>
              <a:t>Assistant Professor, Dept of International Relations, </a:t>
            </a:r>
            <a:r>
              <a:rPr lang="en-US" sz="1600" dirty="0" err="1" smtClean="0">
                <a:solidFill>
                  <a:srgbClr val="FFFF00"/>
                </a:solidFill>
              </a:rPr>
              <a:t>Chulalongkorn</a:t>
            </a:r>
            <a:r>
              <a:rPr lang="en-US" sz="1600" dirty="0" smtClean="0">
                <a:solidFill>
                  <a:srgbClr val="FFFF00"/>
                </a:solidFill>
              </a:rPr>
              <a:t> University. </a:t>
            </a:r>
            <a:r>
              <a:rPr lang="en-US" sz="1600" dirty="0" smtClean="0"/>
              <a:t>He received his MA from The John Hopkins University, School of Advanced International Studies (SAIS), US, and a Ph.D. in International Relations and International Political Economy, London School of Economics, UK </a:t>
            </a:r>
          </a:p>
          <a:p>
            <a:pPr>
              <a:buNone/>
            </a:pPr>
            <a:r>
              <a:rPr lang="en-US" sz="1600" dirty="0" smtClean="0"/>
              <a:t>	Research interests: Comparative political economy, civil-military relations, politics of East Asian Community/East Asian Summit, ASEAN political and economic cooperation, Thai politics and macro-economy.</a:t>
            </a:r>
            <a:r>
              <a:rPr lang="en-US" sz="1800" dirty="0" smtClean="0"/>
              <a:t/>
            </a:r>
            <a:br>
              <a:rPr lang="en-US" sz="1800" dirty="0" smtClean="0"/>
            </a:br>
            <a:r>
              <a:rPr lang="en-US" sz="1800" dirty="0" smtClean="0"/>
              <a:t/>
            </a:r>
            <a:br>
              <a:rPr lang="en-US" sz="1800" dirty="0" smtClean="0"/>
            </a:br>
            <a:endParaRPr lang="en-US" sz="1800" dirty="0" smtClean="0"/>
          </a:p>
          <a:p>
            <a:pPr>
              <a:buNone/>
            </a:pPr>
            <a:endParaRPr lang="en-US" sz="18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1285852" cy="909093"/>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3</a:t>
            </a:r>
          </a:p>
        </p:txBody>
      </p:sp>
      <p:sp>
        <p:nvSpPr>
          <p:cNvPr id="3" name="Content Placeholder 2"/>
          <p:cNvSpPr>
            <a:spLocks noGrp="1"/>
          </p:cNvSpPr>
          <p:nvPr>
            <p:ph idx="1"/>
          </p:nvPr>
        </p:nvSpPr>
        <p:spPr>
          <a:xfrm>
            <a:off x="285720" y="2000264"/>
            <a:ext cx="8643997" cy="5000636"/>
          </a:xfrm>
        </p:spPr>
        <p:txBody>
          <a:bodyPr>
            <a:normAutofit/>
          </a:bodyPr>
          <a:lstStyle/>
          <a:p>
            <a:pPr>
              <a:buNone/>
            </a:pPr>
            <a:r>
              <a:rPr lang="en-US" sz="2800" dirty="0" smtClean="0">
                <a:effectLst/>
              </a:rPr>
              <a:t>	</a:t>
            </a:r>
            <a:r>
              <a:rPr lang="en-US" sz="2800" dirty="0" smtClean="0">
                <a:solidFill>
                  <a:srgbClr val="FFFF00"/>
                </a:solidFill>
                <a:effectLst/>
              </a:rPr>
              <a:t> 3. ASEAN+ and World Economies</a:t>
            </a:r>
          </a:p>
          <a:p>
            <a:pPr>
              <a:buNone/>
            </a:pPr>
            <a:r>
              <a:rPr lang="en-US" sz="2800" dirty="0" smtClean="0">
                <a:solidFill>
                  <a:srgbClr val="FFFF00"/>
                </a:solidFill>
                <a:effectLst/>
              </a:rPr>
              <a:t>	</a:t>
            </a:r>
            <a:r>
              <a:rPr lang="en-US" sz="1600" dirty="0" smtClean="0">
                <a:solidFill>
                  <a:srgbClr val="FFFF00"/>
                </a:solidFill>
                <a:effectLst/>
              </a:rPr>
              <a:t>-  Dr. </a:t>
            </a:r>
            <a:r>
              <a:rPr lang="en-US" sz="1600" dirty="0" err="1" smtClean="0">
                <a:solidFill>
                  <a:srgbClr val="FFFF00"/>
                </a:solidFill>
                <a:effectLst/>
              </a:rPr>
              <a:t>Ammar</a:t>
            </a:r>
            <a:r>
              <a:rPr lang="en-US" sz="1600" dirty="0" smtClean="0">
                <a:solidFill>
                  <a:srgbClr val="FFFF00"/>
                </a:solidFill>
                <a:effectLst/>
              </a:rPr>
              <a:t> </a:t>
            </a:r>
            <a:r>
              <a:rPr lang="en-US" sz="1600" dirty="0" err="1" smtClean="0">
                <a:solidFill>
                  <a:srgbClr val="FFFF00"/>
                </a:solidFill>
                <a:effectLst/>
              </a:rPr>
              <a:t>Siamwalla</a:t>
            </a:r>
            <a:r>
              <a:rPr lang="en-US" sz="1600" dirty="0" smtClean="0">
                <a:solidFill>
                  <a:srgbClr val="FFFF00"/>
                </a:solidFill>
                <a:effectLst/>
              </a:rPr>
              <a:t> – President of Thailand Development Research Institute.</a:t>
            </a:r>
            <a:r>
              <a:rPr lang="en-US" sz="1600" dirty="0" smtClean="0">
                <a:effectLst/>
              </a:rPr>
              <a:t> </a:t>
            </a:r>
            <a:r>
              <a:rPr lang="en-US" sz="1600" dirty="0" err="1" smtClean="0">
                <a:effectLst/>
              </a:rPr>
              <a:t>Ammar</a:t>
            </a:r>
            <a:r>
              <a:rPr lang="en-US" sz="1600" dirty="0" smtClean="0">
                <a:effectLst/>
              </a:rPr>
              <a:t> received a B.Sc. in Economics from the London School of Economics and a Ph.D. in Economics from Harvard University. </a:t>
            </a:r>
          </a:p>
          <a:p>
            <a:pPr>
              <a:buNone/>
            </a:pPr>
            <a:r>
              <a:rPr lang="en-US" sz="1600" dirty="0" smtClean="0">
                <a:effectLst/>
              </a:rPr>
              <a:t>	</a:t>
            </a:r>
            <a:r>
              <a:rPr lang="en-US" sz="1600" dirty="0" smtClean="0">
                <a:solidFill>
                  <a:srgbClr val="FFFF00"/>
                </a:solidFill>
                <a:effectLst/>
              </a:rPr>
              <a:t>-  Mr. </a:t>
            </a:r>
            <a:r>
              <a:rPr lang="en-US" sz="1600" dirty="0" err="1" smtClean="0">
                <a:solidFill>
                  <a:srgbClr val="FFFF00"/>
                </a:solidFill>
                <a:effectLst/>
              </a:rPr>
              <a:t>Xu</a:t>
            </a:r>
            <a:r>
              <a:rPr lang="en-US" sz="1600" dirty="0" smtClean="0">
                <a:solidFill>
                  <a:srgbClr val="FFFF00"/>
                </a:solidFill>
                <a:effectLst/>
              </a:rPr>
              <a:t> </a:t>
            </a:r>
            <a:r>
              <a:rPr lang="en-US" sz="1600" dirty="0" err="1" smtClean="0">
                <a:solidFill>
                  <a:srgbClr val="FFFF00"/>
                </a:solidFill>
                <a:effectLst/>
              </a:rPr>
              <a:t>Ningning</a:t>
            </a:r>
            <a:r>
              <a:rPr lang="en-US" sz="1600" dirty="0" smtClean="0">
                <a:solidFill>
                  <a:srgbClr val="FFFF00"/>
                </a:solidFill>
                <a:effectLst/>
              </a:rPr>
              <a:t>, Executive Secretary-General of China-ASEAN Business Council,</a:t>
            </a:r>
            <a:r>
              <a:rPr lang="en-US" sz="1600" dirty="0" smtClean="0">
                <a:effectLst/>
              </a:rPr>
              <a:t> He graduated in Economics from Nanjing University in China in 1981 and worked as a visiting scholar at the Southeast Asia Research Institute in Singapore in 1992. He has published more than 14 books and co-edited 3 books, including books titled as: </a:t>
            </a:r>
            <a:r>
              <a:rPr lang="en-US" sz="1600" i="1" dirty="0" smtClean="0">
                <a:effectLst/>
              </a:rPr>
              <a:t>An Introduction to CAFTA</a:t>
            </a:r>
            <a:r>
              <a:rPr lang="en-US" sz="1600" dirty="0" smtClean="0">
                <a:effectLst/>
              </a:rPr>
              <a:t>; </a:t>
            </a:r>
            <a:r>
              <a:rPr lang="en-US" sz="1600" i="1" dirty="0" smtClean="0">
                <a:effectLst/>
              </a:rPr>
              <a:t>Business Opportunity: Talk with ASEAN</a:t>
            </a:r>
            <a:r>
              <a:rPr lang="en-US" sz="1600" dirty="0" smtClean="0">
                <a:effectLst/>
              </a:rPr>
              <a:t>; </a:t>
            </a:r>
            <a:r>
              <a:rPr lang="en-US" sz="1600" i="1" dirty="0" smtClean="0">
                <a:effectLst/>
              </a:rPr>
              <a:t>China-ASEAN Free Trade Area</a:t>
            </a:r>
            <a:r>
              <a:rPr lang="en-US" sz="1600" dirty="0" smtClean="0">
                <a:effectLst/>
              </a:rPr>
              <a:t>; </a:t>
            </a:r>
            <a:r>
              <a:rPr lang="en-US" sz="1600" i="1" dirty="0" smtClean="0">
                <a:effectLst/>
              </a:rPr>
              <a:t>The Business Opportunity Report from the Southeast Asia; Entrepreneur Theory</a:t>
            </a:r>
            <a:r>
              <a:rPr lang="en-US" sz="1600" dirty="0" smtClean="0">
                <a:effectLst/>
              </a:rPr>
              <a:t>; </a:t>
            </a:r>
            <a:r>
              <a:rPr lang="en-US" sz="1600" i="1" dirty="0" smtClean="0">
                <a:effectLst/>
              </a:rPr>
              <a:t>March into the Opened World and Discussion on the Business Cooperation between China and Southeast Asia</a:t>
            </a:r>
            <a:endParaRPr lang="en-US" sz="1600" dirty="0" smtClean="0">
              <a:effectLst/>
            </a:endParaRPr>
          </a:p>
          <a:p>
            <a:pPr>
              <a:buNone/>
            </a:pPr>
            <a:r>
              <a:rPr lang="en-US" sz="1600" dirty="0" smtClean="0">
                <a:effectLst/>
              </a:rPr>
              <a:t>	</a:t>
            </a:r>
            <a:r>
              <a:rPr lang="en-US" sz="1600" dirty="0" smtClean="0">
                <a:solidFill>
                  <a:srgbClr val="FFFF66"/>
                </a:solidFill>
                <a:effectLst/>
              </a:rPr>
              <a:t>-</a:t>
            </a:r>
            <a:r>
              <a:rPr lang="en-US" sz="1600" dirty="0" smtClean="0">
                <a:effectLst/>
              </a:rPr>
              <a:t> </a:t>
            </a:r>
            <a:r>
              <a:rPr lang="en-US" sz="1600" dirty="0" smtClean="0">
                <a:solidFill>
                  <a:srgbClr val="FFFF00"/>
                </a:solidFill>
              </a:rPr>
              <a:t>H.E. Mr. David </a:t>
            </a:r>
            <a:r>
              <a:rPr lang="en-US" sz="1600" dirty="0" err="1" smtClean="0">
                <a:solidFill>
                  <a:srgbClr val="FFFF00"/>
                </a:solidFill>
              </a:rPr>
              <a:t>Lipman</a:t>
            </a:r>
            <a:r>
              <a:rPr lang="en-US" sz="1600" dirty="0" smtClean="0">
                <a:solidFill>
                  <a:srgbClr val="FFFF00"/>
                </a:solidFill>
              </a:rPr>
              <a:t>, Ambassador, Head of Delegation European Union</a:t>
            </a:r>
            <a:endParaRPr lang="en-US" sz="1600" dirty="0" smtClean="0"/>
          </a:p>
          <a:p>
            <a:pPr>
              <a:buNone/>
            </a:pPr>
            <a:endParaRPr lang="en-US" sz="1600" dirty="0" smtClean="0">
              <a:effectLst/>
            </a:endParaRPr>
          </a:p>
          <a:p>
            <a:pPr>
              <a:buNone/>
            </a:pPr>
            <a:endParaRPr lang="en-US" sz="1800" dirty="0" smtClean="0">
              <a:effectLst>
                <a:outerShdw blurRad="38100" dist="38100" dir="2700000" algn="tl" rotWithShape="0">
                  <a:srgbClr val="000000">
                    <a:alpha val="43137"/>
                  </a:srgbClr>
                </a:outerShdw>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77780"/>
            <a:ext cx="1142976" cy="808080"/>
          </a:xfrm>
          <a:prstGeom prst="rect">
            <a:avLst/>
          </a:prstGeom>
          <a:noFill/>
        </p:spPr>
      </p:pic>
      <p:sp>
        <p:nvSpPr>
          <p:cNvPr id="5" name="Slide Number Placeholder 4"/>
          <p:cNvSpPr>
            <a:spLocks noGrp="1"/>
          </p:cNvSpPr>
          <p:nvPr>
            <p:ph type="sldNum" sz="quarter" idx="12"/>
          </p:nvPr>
        </p:nvSpPr>
        <p:spPr>
          <a:xfrm>
            <a:off x="8396317" y="6356350"/>
            <a:ext cx="533400" cy="365125"/>
          </a:xfrm>
        </p:spPr>
        <p:txBody>
          <a:bodyPr/>
          <a:lstStyle/>
          <a:p>
            <a:fld id="{47D01B12-F86F-4614-B3B1-AA3C5567B6D8}"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3</a:t>
            </a:r>
          </a:p>
        </p:txBody>
      </p:sp>
      <p:sp>
        <p:nvSpPr>
          <p:cNvPr id="3" name="Content Placeholder 2"/>
          <p:cNvSpPr>
            <a:spLocks noGrp="1"/>
          </p:cNvSpPr>
          <p:nvPr>
            <p:ph idx="1"/>
          </p:nvPr>
        </p:nvSpPr>
        <p:spPr>
          <a:xfrm>
            <a:off x="285720" y="1785926"/>
            <a:ext cx="8643997" cy="4929222"/>
          </a:xfrm>
        </p:spPr>
        <p:txBody>
          <a:bodyPr>
            <a:normAutofit fontScale="85000" lnSpcReduction="20000"/>
          </a:bodyPr>
          <a:lstStyle/>
          <a:p>
            <a:pPr>
              <a:buNone/>
            </a:pPr>
            <a:r>
              <a:rPr lang="en-US" sz="2800" dirty="0" smtClean="0">
                <a:effectLst/>
              </a:rPr>
              <a:t>	</a:t>
            </a:r>
            <a:r>
              <a:rPr lang="en-US" sz="2800" dirty="0" smtClean="0">
                <a:solidFill>
                  <a:srgbClr val="FFFF00"/>
                </a:solidFill>
                <a:effectLst/>
              </a:rPr>
              <a:t>3. ASEAN+ and World Economies</a:t>
            </a:r>
          </a:p>
          <a:p>
            <a:pPr>
              <a:buNone/>
            </a:pPr>
            <a:r>
              <a:rPr lang="en-US" sz="1600" dirty="0" smtClean="0">
                <a:solidFill>
                  <a:srgbClr val="FFFF00"/>
                </a:solidFill>
                <a:effectLst/>
              </a:rPr>
              <a:t>	- Dr. </a:t>
            </a:r>
            <a:r>
              <a:rPr lang="en-US" sz="1600" dirty="0" err="1" smtClean="0">
                <a:solidFill>
                  <a:srgbClr val="FFFF00"/>
                </a:solidFill>
                <a:effectLst/>
              </a:rPr>
              <a:t>Supachai</a:t>
            </a:r>
            <a:r>
              <a:rPr lang="en-US" sz="1600" dirty="0" smtClean="0">
                <a:solidFill>
                  <a:srgbClr val="FFFF00"/>
                </a:solidFill>
                <a:effectLst/>
              </a:rPr>
              <a:t> </a:t>
            </a:r>
            <a:r>
              <a:rPr lang="en-US" sz="1600" dirty="0" err="1" smtClean="0">
                <a:solidFill>
                  <a:srgbClr val="FFFF00"/>
                </a:solidFill>
                <a:effectLst/>
              </a:rPr>
              <a:t>Panitchpakdi</a:t>
            </a:r>
            <a:r>
              <a:rPr lang="en-US" sz="1600" dirty="0" smtClean="0">
                <a:solidFill>
                  <a:srgbClr val="FFFF00"/>
                </a:solidFill>
                <a:effectLst/>
              </a:rPr>
              <a:t> , Secretary-General ,UNCTAD and former Deputy Prime Minister of Thailand. </a:t>
            </a:r>
            <a:r>
              <a:rPr lang="en-US" sz="1600" dirty="0" smtClean="0">
                <a:effectLst/>
              </a:rPr>
              <a:t>He received a Master's Degree in Econometrics, Development Planning and his Ph.D. in Economic Planning and Development at the Netherlands School of Economics (now known as Erasmus University) in Rotterdam.</a:t>
            </a:r>
          </a:p>
          <a:p>
            <a:pPr>
              <a:buNone/>
            </a:pPr>
            <a:r>
              <a:rPr lang="en-US" sz="1600" dirty="0" smtClean="0">
                <a:effectLst/>
              </a:rPr>
              <a:t>	</a:t>
            </a:r>
            <a:r>
              <a:rPr lang="en-US" sz="1600" dirty="0" smtClean="0">
                <a:solidFill>
                  <a:srgbClr val="FFFF00"/>
                </a:solidFill>
                <a:effectLst/>
              </a:rPr>
              <a:t>-  Dr. </a:t>
            </a:r>
            <a:r>
              <a:rPr lang="en-US" sz="1600" dirty="0" err="1" smtClean="0">
                <a:solidFill>
                  <a:srgbClr val="FFFF00"/>
                </a:solidFill>
                <a:effectLst/>
              </a:rPr>
              <a:t>Sumet</a:t>
            </a:r>
            <a:r>
              <a:rPr lang="en-US" sz="1600" dirty="0" smtClean="0">
                <a:solidFill>
                  <a:srgbClr val="FFFF00"/>
                </a:solidFill>
                <a:effectLst/>
              </a:rPr>
              <a:t> </a:t>
            </a:r>
            <a:r>
              <a:rPr lang="en-US" sz="1600" dirty="0" err="1" smtClean="0">
                <a:solidFill>
                  <a:srgbClr val="FFFF00"/>
                </a:solidFill>
                <a:effectLst/>
              </a:rPr>
              <a:t>Tantivejkul</a:t>
            </a:r>
            <a:r>
              <a:rPr lang="en-US" sz="1600" dirty="0" smtClean="0">
                <a:solidFill>
                  <a:srgbClr val="FFFF00"/>
                </a:solidFill>
                <a:effectLst/>
              </a:rPr>
              <a:t>,</a:t>
            </a:r>
            <a:r>
              <a:rPr lang="en-US" sz="1400" dirty="0" smtClean="0"/>
              <a:t> </a:t>
            </a:r>
            <a:r>
              <a:rPr lang="en-US" sz="1600" dirty="0" smtClean="0"/>
              <a:t>President of </a:t>
            </a:r>
            <a:r>
              <a:rPr lang="en-US" sz="1600" dirty="0" err="1" smtClean="0"/>
              <a:t>Phetchaburi</a:t>
            </a:r>
            <a:r>
              <a:rPr lang="en-US" sz="1600" dirty="0" smtClean="0"/>
              <a:t> </a:t>
            </a:r>
            <a:r>
              <a:rPr lang="en-US" sz="1600" dirty="0" err="1" smtClean="0"/>
              <a:t>Rajabhat</a:t>
            </a:r>
            <a:r>
              <a:rPr lang="en-US" sz="1600" dirty="0" smtClean="0"/>
              <a:t> Institute Council. Dr. </a:t>
            </a:r>
            <a:r>
              <a:rPr lang="en-US" sz="1600" dirty="0" err="1" smtClean="0"/>
              <a:t>Tantivejkul</a:t>
            </a:r>
            <a:r>
              <a:rPr lang="en-US" sz="1600" dirty="0" smtClean="0"/>
              <a:t>  and Secretary-General and Member of </a:t>
            </a:r>
            <a:r>
              <a:rPr lang="en-US" sz="1600" dirty="0" err="1" smtClean="0"/>
              <a:t>Chaipattana</a:t>
            </a:r>
            <a:r>
              <a:rPr lang="en-US" sz="1600" dirty="0" smtClean="0"/>
              <a:t> Foundation. He serves as Chairman of SCB Asset Management Co. Limited.</a:t>
            </a:r>
            <a:r>
              <a:rPr lang="en-US" sz="1600" dirty="0" smtClean="0">
                <a:solidFill>
                  <a:srgbClr val="FFFF00"/>
                </a:solidFill>
                <a:effectLst/>
              </a:rPr>
              <a:t> </a:t>
            </a:r>
            <a:r>
              <a:rPr lang="en-US" sz="1600" dirty="0" smtClean="0"/>
              <a:t>He graduated with a B.A. in Political Science from Grenoble University, France (1966); M.A., in Political Science and International Law from </a:t>
            </a:r>
            <a:r>
              <a:rPr lang="en-US" sz="1600" dirty="0" err="1" smtClean="0"/>
              <a:t>Monpolier</a:t>
            </a:r>
            <a:r>
              <a:rPr lang="en-US" sz="1600" dirty="0" smtClean="0"/>
              <a:t> University, France (1967); Ph.D. in Political Science from </a:t>
            </a:r>
            <a:r>
              <a:rPr lang="en-US" sz="1600" dirty="0" err="1" smtClean="0"/>
              <a:t>Monpolier</a:t>
            </a:r>
            <a:r>
              <a:rPr lang="en-US" sz="1600" dirty="0" smtClean="0"/>
              <a:t> University, France (1969), Diploma Economic Development EDI, World Bank, Washington D.C., U.S.A. (1982).</a:t>
            </a:r>
          </a:p>
          <a:p>
            <a:pPr>
              <a:buNone/>
            </a:pPr>
            <a:r>
              <a:rPr lang="en-US" sz="1600" dirty="0" smtClean="0">
                <a:solidFill>
                  <a:srgbClr val="FFFF00"/>
                </a:solidFill>
                <a:effectLst/>
              </a:rPr>
              <a:t>	- Dr. </a:t>
            </a:r>
            <a:r>
              <a:rPr lang="en-US" sz="1600" dirty="0" err="1" smtClean="0">
                <a:solidFill>
                  <a:srgbClr val="FFFF00"/>
                </a:solidFill>
                <a:effectLst/>
              </a:rPr>
              <a:t>Somkid</a:t>
            </a:r>
            <a:r>
              <a:rPr lang="en-US" sz="1600" dirty="0" smtClean="0">
                <a:solidFill>
                  <a:srgbClr val="FFFF00"/>
                </a:solidFill>
                <a:effectLst/>
              </a:rPr>
              <a:t> </a:t>
            </a:r>
            <a:r>
              <a:rPr lang="en-US" sz="1600" dirty="0" err="1" smtClean="0">
                <a:solidFill>
                  <a:srgbClr val="FFFF00"/>
                </a:solidFill>
                <a:effectLst/>
              </a:rPr>
              <a:t>Jatusripitak</a:t>
            </a:r>
            <a:r>
              <a:rPr lang="en-US" sz="1600" dirty="0" smtClean="0">
                <a:solidFill>
                  <a:srgbClr val="FFFF00"/>
                </a:solidFill>
                <a:effectLst/>
              </a:rPr>
              <a:t>, Former Deputy Prime Minister and Former Minister of Commerce. </a:t>
            </a:r>
            <a:r>
              <a:rPr lang="en-US" sz="1600" dirty="0" smtClean="0">
                <a:effectLst/>
              </a:rPr>
              <a:t>Graduated with </a:t>
            </a:r>
            <a:r>
              <a:rPr lang="en-US" sz="1600" dirty="0" smtClean="0"/>
              <a:t>an MBA in Finance from the Graduate School of Business Administration or NIDA Business School and a Ph.D. in marketing from the Kellogg School of Management at Northwestern University. </a:t>
            </a:r>
          </a:p>
          <a:p>
            <a:pPr>
              <a:buNone/>
            </a:pPr>
            <a:r>
              <a:rPr lang="en-US" sz="1600" dirty="0" smtClean="0">
                <a:effectLst/>
              </a:rPr>
              <a:t>	</a:t>
            </a:r>
            <a:r>
              <a:rPr lang="en-US" sz="1600" dirty="0" smtClean="0">
                <a:solidFill>
                  <a:srgbClr val="FFFF00"/>
                </a:solidFill>
                <a:effectLst>
                  <a:outerShdw blurRad="38100" dist="38100" dir="2700000" algn="tl">
                    <a:srgbClr val="000000">
                      <a:alpha val="43137"/>
                    </a:srgbClr>
                  </a:outerShdw>
                </a:effectLst>
              </a:rPr>
              <a:t>- Mr. </a:t>
            </a:r>
            <a:r>
              <a:rPr lang="en-US" sz="1600" dirty="0" err="1" smtClean="0">
                <a:solidFill>
                  <a:srgbClr val="FFFF00"/>
                </a:solidFill>
                <a:effectLst>
                  <a:outerShdw blurRad="38100" dist="38100" dir="2700000" algn="tl">
                    <a:srgbClr val="000000">
                      <a:alpha val="43137"/>
                    </a:srgbClr>
                  </a:outerShdw>
                </a:effectLst>
              </a:rPr>
              <a:t>Korn</a:t>
            </a:r>
            <a:r>
              <a:rPr lang="en-US" sz="1600" dirty="0" smtClean="0">
                <a:solidFill>
                  <a:srgbClr val="FFFF00"/>
                </a:solidFill>
                <a:effectLst>
                  <a:outerShdw blurRad="38100" dist="38100" dir="2700000" algn="tl">
                    <a:srgbClr val="000000">
                      <a:alpha val="43137"/>
                    </a:srgbClr>
                  </a:outerShdw>
                </a:effectLst>
              </a:rPr>
              <a:t> </a:t>
            </a:r>
            <a:r>
              <a:rPr lang="en-US" sz="1600" dirty="0" err="1" smtClean="0">
                <a:solidFill>
                  <a:srgbClr val="FFFF00"/>
                </a:solidFill>
                <a:effectLst>
                  <a:outerShdw blurRad="38100" dist="38100" dir="2700000" algn="tl">
                    <a:srgbClr val="000000">
                      <a:alpha val="43137"/>
                    </a:srgbClr>
                  </a:outerShdw>
                </a:effectLst>
              </a:rPr>
              <a:t>Chatikavanij</a:t>
            </a:r>
            <a:r>
              <a:rPr lang="en-US" sz="1600" dirty="0" smtClean="0">
                <a:solidFill>
                  <a:srgbClr val="FFFF00"/>
                </a:solidFill>
                <a:effectLst>
                  <a:outerShdw blurRad="38100" dist="38100" dir="2700000" algn="tl">
                    <a:srgbClr val="000000">
                      <a:alpha val="43137"/>
                    </a:srgbClr>
                  </a:outerShdw>
                </a:effectLst>
              </a:rPr>
              <a:t> , Former Finance Minister and Former Country Officer of JP Morgan. </a:t>
            </a:r>
            <a:r>
              <a:rPr lang="en-US" sz="1600" dirty="0" smtClean="0">
                <a:effectLst>
                  <a:outerShdw blurRad="38100" dist="38100" dir="2700000" algn="tl">
                    <a:srgbClr val="000000">
                      <a:alpha val="43137"/>
                    </a:srgbClr>
                  </a:outerShdw>
                </a:effectLst>
              </a:rPr>
              <a:t>Graduated with a degree in PPE (Politics, Philosophy &amp; Economics) with honors from Oxford University, UK.</a:t>
            </a:r>
          </a:p>
          <a:p>
            <a:pPr>
              <a:buNone/>
            </a:pPr>
            <a:r>
              <a:rPr lang="en-US" sz="1600" dirty="0" smtClean="0">
                <a:effectLst>
                  <a:outerShdw blurRad="38100" dist="38100" dir="2700000" algn="tl">
                    <a:srgbClr val="000000">
                      <a:alpha val="43137"/>
                    </a:srgbClr>
                  </a:outerShdw>
                </a:effectLst>
              </a:rPr>
              <a:t>	</a:t>
            </a:r>
            <a:endParaRPr lang="en-US" sz="1600" dirty="0" smtClean="0">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285728"/>
            <a:ext cx="1500166" cy="1060612"/>
          </a:xfrm>
          <a:prstGeom prst="rect">
            <a:avLst/>
          </a:prstGeom>
          <a:noFill/>
        </p:spPr>
      </p:pic>
      <p:sp>
        <p:nvSpPr>
          <p:cNvPr id="5" name="Slide Number Placeholder 4"/>
          <p:cNvSpPr>
            <a:spLocks noGrp="1"/>
          </p:cNvSpPr>
          <p:nvPr>
            <p:ph type="sldNum" sz="quarter" idx="12"/>
          </p:nvPr>
        </p:nvSpPr>
        <p:spPr>
          <a:xfrm>
            <a:off x="8610600" y="6492875"/>
            <a:ext cx="533400" cy="365125"/>
          </a:xfrm>
        </p:spPr>
        <p:txBody>
          <a:bodyPr/>
          <a:lstStyle/>
          <a:p>
            <a:fld id="{47D01B12-F86F-4614-B3B1-AA3C5567B6D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3</a:t>
            </a:r>
          </a:p>
        </p:txBody>
      </p:sp>
      <p:sp>
        <p:nvSpPr>
          <p:cNvPr id="3" name="Content Placeholder 2"/>
          <p:cNvSpPr>
            <a:spLocks noGrp="1"/>
          </p:cNvSpPr>
          <p:nvPr>
            <p:ph idx="1"/>
          </p:nvPr>
        </p:nvSpPr>
        <p:spPr>
          <a:xfrm>
            <a:off x="285720" y="1857388"/>
            <a:ext cx="8643997" cy="5000636"/>
          </a:xfrm>
        </p:spPr>
        <p:txBody>
          <a:bodyPr>
            <a:normAutofit/>
          </a:bodyPr>
          <a:lstStyle/>
          <a:p>
            <a:pPr>
              <a:buNone/>
            </a:pPr>
            <a:r>
              <a:rPr lang="en-US" sz="2800" dirty="0" smtClean="0">
                <a:effectLst/>
              </a:rPr>
              <a:t>	</a:t>
            </a:r>
            <a:r>
              <a:rPr lang="en-US" sz="2800" dirty="0" smtClean="0">
                <a:solidFill>
                  <a:srgbClr val="FFFF00"/>
                </a:solidFill>
                <a:effectLst/>
              </a:rPr>
              <a:t>3. ASEAN+ and World Economies - Mentor</a:t>
            </a:r>
          </a:p>
          <a:p>
            <a:pPr>
              <a:buNone/>
            </a:pPr>
            <a:r>
              <a:rPr lang="en-US" sz="1800" dirty="0" smtClean="0">
                <a:solidFill>
                  <a:srgbClr val="FFFF00"/>
                </a:solidFill>
                <a:effectLst/>
              </a:rPr>
              <a:t>	</a:t>
            </a:r>
            <a:r>
              <a:rPr lang="en-US" sz="1600" dirty="0" smtClean="0">
                <a:effectLst/>
              </a:rPr>
              <a:t>Mentor: </a:t>
            </a:r>
            <a:r>
              <a:rPr lang="en-US" sz="1600" dirty="0" smtClean="0">
                <a:solidFill>
                  <a:srgbClr val="FFFF00"/>
                </a:solidFill>
                <a:effectLst/>
              </a:rPr>
              <a:t>Dr. </a:t>
            </a:r>
            <a:r>
              <a:rPr lang="en-US" sz="1600" dirty="0" err="1" smtClean="0">
                <a:solidFill>
                  <a:srgbClr val="FFFF00"/>
                </a:solidFill>
                <a:effectLst/>
              </a:rPr>
              <a:t>Khemmarat</a:t>
            </a:r>
            <a:r>
              <a:rPr lang="en-US" sz="1600" dirty="0" smtClean="0">
                <a:solidFill>
                  <a:srgbClr val="FFFF00"/>
                </a:solidFill>
                <a:effectLst/>
              </a:rPr>
              <a:t> </a:t>
            </a:r>
            <a:r>
              <a:rPr lang="en-US" sz="1600" dirty="0" err="1" smtClean="0">
                <a:solidFill>
                  <a:srgbClr val="FFFF00"/>
                </a:solidFill>
                <a:effectLst/>
              </a:rPr>
              <a:t>Theerasuwannajak</a:t>
            </a:r>
            <a:r>
              <a:rPr lang="en-US" sz="1600" dirty="0" smtClean="0">
                <a:solidFill>
                  <a:srgbClr val="FFFF00"/>
                </a:solidFill>
                <a:effectLst/>
              </a:rPr>
              <a:t> </a:t>
            </a:r>
            <a:r>
              <a:rPr lang="en-US" sz="1600" dirty="0" err="1" smtClean="0">
                <a:solidFill>
                  <a:srgbClr val="FFFF00"/>
                </a:solidFill>
                <a:effectLst/>
              </a:rPr>
              <a:t>Talergsri</a:t>
            </a:r>
            <a:r>
              <a:rPr lang="en-US" sz="1600" dirty="0" smtClean="0">
                <a:solidFill>
                  <a:srgbClr val="FFFF00"/>
                </a:solidFill>
                <a:effectLst/>
              </a:rPr>
              <a:t>, Vice Chairperson of EBA, </a:t>
            </a:r>
            <a:r>
              <a:rPr lang="en-US" sz="1600" dirty="0" err="1" smtClean="0">
                <a:solidFill>
                  <a:srgbClr val="FFFF00"/>
                </a:solidFill>
                <a:effectLst/>
              </a:rPr>
              <a:t>Chulalongkorn</a:t>
            </a:r>
            <a:r>
              <a:rPr lang="en-US" sz="1600" dirty="0" smtClean="0">
                <a:solidFill>
                  <a:srgbClr val="FFFF00"/>
                </a:solidFill>
                <a:effectLst/>
              </a:rPr>
              <a:t> University.</a:t>
            </a:r>
          </a:p>
          <a:p>
            <a:pPr>
              <a:buNone/>
            </a:pPr>
            <a:r>
              <a:rPr lang="en-US" sz="1600" dirty="0" smtClean="0">
                <a:solidFill>
                  <a:srgbClr val="FFFF00"/>
                </a:solidFill>
                <a:effectLst/>
              </a:rPr>
              <a:t>	</a:t>
            </a:r>
            <a:r>
              <a:rPr lang="en-US" sz="1600" dirty="0" smtClean="0">
                <a:effectLst/>
              </a:rPr>
              <a:t>She spent 11 years in the UK under the Thai Government Scholarship to pursue her </a:t>
            </a:r>
            <a:r>
              <a:rPr lang="en-US" sz="1600" dirty="0" err="1" smtClean="0">
                <a:effectLst/>
              </a:rPr>
              <a:t>BSc</a:t>
            </a:r>
            <a:r>
              <a:rPr lang="en-US" sz="1600" dirty="0" smtClean="0">
                <a:effectLst/>
              </a:rPr>
              <a:t>., </a:t>
            </a:r>
            <a:r>
              <a:rPr lang="en-US" sz="1600" dirty="0" err="1" smtClean="0">
                <a:effectLst/>
              </a:rPr>
              <a:t>MSc</a:t>
            </a:r>
            <a:r>
              <a:rPr lang="en-US" sz="1600" dirty="0" smtClean="0">
                <a:effectLst/>
              </a:rPr>
              <a:t>., and Ph.D. in Economics. She returned to serve the Ministry of Foreign Affairs and was part of the negotiation team of Japan-Thailand Economics Partnership Agreement (JTEPA). Her expertise is in the area of industrial organization, and application of game theory, particularly on economics of research and development (R&amp;D). To help strengthen students’ ability to think critically and strategically is her goal.</a:t>
            </a:r>
            <a:endParaRPr lang="en-US" sz="1600" dirty="0" smtClean="0"/>
          </a:p>
          <a:p>
            <a:pPr>
              <a:buNone/>
            </a:pPr>
            <a:endParaRPr lang="en-US" sz="1800" dirty="0" smtClean="0">
              <a:effectLst>
                <a:outerShdw blurRad="38100" dist="38100" dir="2700000" algn="tl" rotWithShape="0">
                  <a:srgbClr val="000000">
                    <a:alpha val="43137"/>
                  </a:srgbClr>
                </a:outerShdw>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64828"/>
            <a:ext cx="1161296" cy="821032"/>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4</a:t>
            </a:r>
          </a:p>
        </p:txBody>
      </p:sp>
      <p:sp>
        <p:nvSpPr>
          <p:cNvPr id="3" name="Content Placeholder 2"/>
          <p:cNvSpPr>
            <a:spLocks noGrp="1"/>
          </p:cNvSpPr>
          <p:nvPr>
            <p:ph idx="1"/>
          </p:nvPr>
        </p:nvSpPr>
        <p:spPr>
          <a:xfrm>
            <a:off x="285720" y="1857364"/>
            <a:ext cx="8643997" cy="4857784"/>
          </a:xfrm>
        </p:spPr>
        <p:txBody>
          <a:bodyPr>
            <a:normAutofit fontScale="32500" lnSpcReduction="20000"/>
          </a:bodyPr>
          <a:lstStyle/>
          <a:p>
            <a:pPr>
              <a:buNone/>
            </a:pPr>
            <a:r>
              <a:rPr lang="en-US" sz="7400" dirty="0" smtClean="0">
                <a:effectLst/>
              </a:rPr>
              <a:t>	</a:t>
            </a:r>
            <a:r>
              <a:rPr lang="en-US" sz="7400" dirty="0" smtClean="0">
                <a:solidFill>
                  <a:srgbClr val="FFFF00"/>
                </a:solidFill>
                <a:effectLst/>
              </a:rPr>
              <a:t>4. Innovative Business Strategy &amp; Creativity</a:t>
            </a:r>
          </a:p>
          <a:p>
            <a:pPr>
              <a:buNone/>
            </a:pPr>
            <a:r>
              <a:rPr lang="en-US" sz="2900" dirty="0" smtClean="0">
                <a:solidFill>
                  <a:srgbClr val="FFFF00"/>
                </a:solidFill>
                <a:effectLst/>
              </a:rPr>
              <a:t>	</a:t>
            </a:r>
            <a:r>
              <a:rPr lang="en-US" sz="4900" dirty="0" smtClean="0">
                <a:solidFill>
                  <a:srgbClr val="FFFF00"/>
                </a:solidFill>
                <a:effectLst>
                  <a:outerShdw blurRad="38100" dist="38100" dir="2700000" algn="tl">
                    <a:srgbClr val="000000">
                      <a:alpha val="43137"/>
                    </a:srgbClr>
                  </a:outerShdw>
                </a:effectLst>
              </a:rPr>
              <a:t>- Dr. </a:t>
            </a:r>
            <a:r>
              <a:rPr lang="en-US" sz="4900" dirty="0" err="1" smtClean="0">
                <a:solidFill>
                  <a:srgbClr val="FFFF00"/>
                </a:solidFill>
                <a:effectLst>
                  <a:outerShdw blurRad="38100" dist="38100" dir="2700000" algn="tl">
                    <a:srgbClr val="000000">
                      <a:alpha val="43137"/>
                    </a:srgbClr>
                  </a:outerShdw>
                </a:effectLst>
              </a:rPr>
              <a:t>Jochen</a:t>
            </a:r>
            <a:r>
              <a:rPr lang="en-US" sz="4900" dirty="0" smtClean="0">
                <a:solidFill>
                  <a:srgbClr val="FFFF00"/>
                </a:solidFill>
                <a:effectLst>
                  <a:outerShdw blurRad="38100" dist="38100" dir="2700000" algn="tl">
                    <a:srgbClr val="000000">
                      <a:alpha val="43137"/>
                    </a:srgbClr>
                  </a:outerShdw>
                </a:effectLst>
              </a:rPr>
              <a:t> </a:t>
            </a:r>
            <a:r>
              <a:rPr lang="en-US" sz="4900" dirty="0" err="1" smtClean="0">
                <a:solidFill>
                  <a:srgbClr val="FFFF00"/>
                </a:solidFill>
                <a:effectLst>
                  <a:outerShdw blurRad="38100" dist="38100" dir="2700000" algn="tl">
                    <a:srgbClr val="000000">
                      <a:alpha val="43137"/>
                    </a:srgbClr>
                  </a:outerShdw>
                </a:effectLst>
              </a:rPr>
              <a:t>Wirtz</a:t>
            </a:r>
            <a:r>
              <a:rPr lang="en-US" sz="4900" dirty="0" smtClean="0">
                <a:solidFill>
                  <a:srgbClr val="FFFF00"/>
                </a:solidFill>
                <a:effectLst>
                  <a:outerShdw blurRad="38100" dist="38100" dir="2700000" algn="tl">
                    <a:srgbClr val="000000">
                      <a:alpha val="43137"/>
                    </a:srgbClr>
                  </a:outerShdw>
                </a:effectLst>
              </a:rPr>
              <a:t>, Associate Professor of Marketing with the NUS Business School, National University of Singapore, and the Academic Co-Director of the UCLA-NUS Executive MBA Program.</a:t>
            </a:r>
            <a:r>
              <a:rPr lang="en-US" sz="4900" dirty="0" smtClean="0">
                <a:effectLst>
                  <a:outerShdw blurRad="38100" dist="38100" dir="2700000" algn="tl">
                    <a:srgbClr val="000000">
                      <a:alpha val="43137"/>
                    </a:srgbClr>
                  </a:outerShdw>
                </a:effectLst>
              </a:rPr>
              <a:t>  He is one of the leading authorities in Services Marketing in Asia and previously directed the APEX-MBA (Asia-Pacific Executive MBA) Program. He was also a member of the Management Committee of the NUS Business School, and he has been directing a number of senior executive development programs.</a:t>
            </a:r>
          </a:p>
          <a:p>
            <a:pPr>
              <a:buNone/>
            </a:pPr>
            <a:r>
              <a:rPr lang="en-US" sz="4900" dirty="0" smtClean="0">
                <a:solidFill>
                  <a:srgbClr val="FFFF00"/>
                </a:solidFill>
                <a:effectLst>
                  <a:outerShdw blurRad="38100" dist="38100" dir="2700000" algn="tl">
                    <a:srgbClr val="000000">
                      <a:alpha val="43137"/>
                    </a:srgbClr>
                  </a:outerShdw>
                </a:effectLst>
              </a:rPr>
              <a:t>	- Dr. </a:t>
            </a:r>
            <a:r>
              <a:rPr lang="en-US" sz="4900" dirty="0" err="1" smtClean="0">
                <a:solidFill>
                  <a:srgbClr val="FFFF00"/>
                </a:solidFill>
                <a:effectLst>
                  <a:outerShdw blurRad="38100" dist="38100" dir="2700000" algn="tl">
                    <a:srgbClr val="000000">
                      <a:alpha val="43137"/>
                    </a:srgbClr>
                  </a:outerShdw>
                </a:effectLst>
              </a:rPr>
              <a:t>Detlef</a:t>
            </a:r>
            <a:r>
              <a:rPr lang="en-US" sz="4900" dirty="0" smtClean="0">
                <a:solidFill>
                  <a:srgbClr val="FFFF00"/>
                </a:solidFill>
                <a:effectLst>
                  <a:outerShdw blurRad="38100" dist="38100" dir="2700000" algn="tl">
                    <a:srgbClr val="000000">
                      <a:alpha val="43137"/>
                    </a:srgbClr>
                  </a:outerShdw>
                </a:effectLst>
              </a:rPr>
              <a:t> Reis, Founding Director and Chief </a:t>
            </a:r>
            <a:r>
              <a:rPr lang="en-US" sz="4900" dirty="0" err="1" smtClean="0">
                <a:solidFill>
                  <a:srgbClr val="FFFF00"/>
                </a:solidFill>
                <a:effectLst>
                  <a:outerShdw blurRad="38100" dist="38100" dir="2700000" algn="tl">
                    <a:srgbClr val="000000">
                      <a:alpha val="43137"/>
                    </a:srgbClr>
                  </a:outerShdw>
                </a:effectLst>
              </a:rPr>
              <a:t>Ideator</a:t>
            </a:r>
            <a:r>
              <a:rPr lang="en-US" sz="4900" dirty="0" smtClean="0">
                <a:solidFill>
                  <a:srgbClr val="FFFF00"/>
                </a:solidFill>
                <a:effectLst>
                  <a:outerShdw blurRad="38100" dist="38100" dir="2700000" algn="tl">
                    <a:srgbClr val="000000">
                      <a:alpha val="43137"/>
                    </a:srgbClr>
                  </a:outerShdw>
                </a:effectLst>
              </a:rPr>
              <a:t> of THINKERGY Limited, Thailand and Hong Kong, and lecturer of College of Management at </a:t>
            </a:r>
            <a:r>
              <a:rPr lang="en-US" sz="4900" dirty="0" err="1" smtClean="0">
                <a:solidFill>
                  <a:srgbClr val="FFFF00"/>
                </a:solidFill>
                <a:effectLst>
                  <a:outerShdw blurRad="38100" dist="38100" dir="2700000" algn="tl">
                    <a:srgbClr val="000000">
                      <a:alpha val="43137"/>
                    </a:srgbClr>
                  </a:outerShdw>
                </a:effectLst>
              </a:rPr>
              <a:t>Mahidol</a:t>
            </a:r>
            <a:r>
              <a:rPr lang="en-US" sz="4900" dirty="0" smtClean="0">
                <a:solidFill>
                  <a:srgbClr val="FFFF00"/>
                </a:solidFill>
                <a:effectLst>
                  <a:outerShdw blurRad="38100" dist="38100" dir="2700000" algn="tl">
                    <a:srgbClr val="000000">
                      <a:alpha val="43137"/>
                    </a:srgbClr>
                  </a:outerShdw>
                </a:effectLst>
              </a:rPr>
              <a:t> University in Bangkok, Thailand. </a:t>
            </a:r>
            <a:r>
              <a:rPr lang="en-US" sz="4900" dirty="0" smtClean="0">
                <a:effectLst>
                  <a:outerShdw blurRad="38100" dist="38100" dir="2700000" algn="tl">
                    <a:srgbClr val="000000">
                      <a:alpha val="43137"/>
                    </a:srgbClr>
                  </a:outerShdw>
                </a:effectLst>
              </a:rPr>
              <a:t>He graduated with an MBA in Business Administration from the University of the Saarland in </a:t>
            </a:r>
            <a:r>
              <a:rPr lang="en-US" sz="4900" dirty="0" err="1" smtClean="0">
                <a:effectLst>
                  <a:outerShdw blurRad="38100" dist="38100" dir="2700000" algn="tl">
                    <a:srgbClr val="000000">
                      <a:alpha val="43137"/>
                    </a:srgbClr>
                  </a:outerShdw>
                </a:effectLst>
              </a:rPr>
              <a:t>Saarbruecken</a:t>
            </a:r>
            <a:r>
              <a:rPr lang="en-US" sz="4900" dirty="0" smtClean="0">
                <a:effectLst>
                  <a:outerShdw blurRad="38100" dist="38100" dir="2700000" algn="tl">
                    <a:srgbClr val="000000">
                      <a:alpha val="43137"/>
                    </a:srgbClr>
                  </a:outerShdw>
                </a:effectLst>
              </a:rPr>
              <a:t>, Germany, from where he also received his Ph.D. in International Management. Prior to this, he was the Vice President and Regional Relationship Manager in the Global Banking Division in Deutsche Bank before joining the College of Management, </a:t>
            </a:r>
            <a:r>
              <a:rPr lang="en-US" sz="4900" dirty="0" err="1" smtClean="0">
                <a:effectLst>
                  <a:outerShdw blurRad="38100" dist="38100" dir="2700000" algn="tl">
                    <a:srgbClr val="000000">
                      <a:alpha val="43137"/>
                    </a:srgbClr>
                  </a:outerShdw>
                </a:effectLst>
              </a:rPr>
              <a:t>Mahidol</a:t>
            </a:r>
            <a:r>
              <a:rPr lang="en-US" sz="4900" dirty="0" smtClean="0">
                <a:effectLst>
                  <a:outerShdw blurRad="38100" dist="38100" dir="2700000" algn="tl">
                    <a:srgbClr val="000000">
                      <a:alpha val="43137"/>
                    </a:srgbClr>
                  </a:outerShdw>
                </a:effectLst>
              </a:rPr>
              <a:t> University in 2004.</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1313577" cy="928694"/>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4</a:t>
            </a:r>
          </a:p>
        </p:txBody>
      </p:sp>
      <p:sp>
        <p:nvSpPr>
          <p:cNvPr id="3" name="Content Placeholder 2"/>
          <p:cNvSpPr>
            <a:spLocks noGrp="1"/>
          </p:cNvSpPr>
          <p:nvPr>
            <p:ph idx="1"/>
          </p:nvPr>
        </p:nvSpPr>
        <p:spPr>
          <a:xfrm>
            <a:off x="285720" y="1857364"/>
            <a:ext cx="8643997" cy="4714908"/>
          </a:xfrm>
        </p:spPr>
        <p:txBody>
          <a:bodyPr>
            <a:normAutofit/>
          </a:bodyPr>
          <a:lstStyle/>
          <a:p>
            <a:pPr>
              <a:buNone/>
            </a:pPr>
            <a:r>
              <a:rPr lang="en-US" sz="2800" dirty="0" smtClean="0">
                <a:effectLst/>
              </a:rPr>
              <a:t>	</a:t>
            </a:r>
            <a:r>
              <a:rPr lang="en-US" dirty="0" smtClean="0">
                <a:solidFill>
                  <a:srgbClr val="FFFF00"/>
                </a:solidFill>
                <a:effectLst/>
              </a:rPr>
              <a:t>4. Innovative Business Strategy &amp; Creativity</a:t>
            </a:r>
          </a:p>
          <a:p>
            <a:pPr>
              <a:buNone/>
            </a:pPr>
            <a:r>
              <a:rPr lang="en-US" sz="1800" dirty="0" smtClean="0">
                <a:effectLst/>
              </a:rPr>
              <a:t>	</a:t>
            </a:r>
            <a:r>
              <a:rPr lang="en-US" sz="1600" dirty="0" smtClean="0">
                <a:effectLst/>
              </a:rPr>
              <a:t>  </a:t>
            </a:r>
            <a:r>
              <a:rPr lang="en-US" sz="1600" dirty="0" smtClean="0">
                <a:solidFill>
                  <a:srgbClr val="FFFF00"/>
                </a:solidFill>
                <a:effectLst>
                  <a:outerShdw blurRad="38100" dist="38100" dir="2700000" algn="tl">
                    <a:srgbClr val="000000">
                      <a:alpha val="43137"/>
                    </a:srgbClr>
                  </a:outerShdw>
                </a:effectLst>
              </a:rPr>
              <a:t>- Mr. </a:t>
            </a:r>
            <a:r>
              <a:rPr lang="en-US" sz="1600" dirty="0" err="1" smtClean="0">
                <a:solidFill>
                  <a:srgbClr val="FFFF00"/>
                </a:solidFill>
                <a:effectLst>
                  <a:outerShdw blurRad="38100" dist="38100" dir="2700000" algn="tl">
                    <a:srgbClr val="000000">
                      <a:alpha val="43137"/>
                    </a:srgbClr>
                  </a:outerShdw>
                </a:effectLst>
              </a:rPr>
              <a:t>Ariya</a:t>
            </a:r>
            <a:r>
              <a:rPr lang="en-US" sz="1600" dirty="0" smtClean="0">
                <a:solidFill>
                  <a:srgbClr val="FFFF00"/>
                </a:solidFill>
                <a:effectLst>
                  <a:outerShdw blurRad="38100" dist="38100" dir="2700000" algn="tl">
                    <a:srgbClr val="000000">
                      <a:alpha val="43137"/>
                    </a:srgbClr>
                  </a:outerShdw>
                </a:effectLst>
              </a:rPr>
              <a:t> </a:t>
            </a:r>
            <a:r>
              <a:rPr lang="en-US" sz="1600" dirty="0" err="1" smtClean="0">
                <a:solidFill>
                  <a:srgbClr val="FFFF00"/>
                </a:solidFill>
                <a:effectLst>
                  <a:outerShdw blurRad="38100" dist="38100" dir="2700000" algn="tl">
                    <a:srgbClr val="000000">
                      <a:alpha val="43137"/>
                    </a:srgbClr>
                  </a:outerShdw>
                </a:effectLst>
              </a:rPr>
              <a:t>Banomyong</a:t>
            </a:r>
            <a:r>
              <a:rPr lang="en-US" sz="1600" dirty="0" smtClean="0">
                <a:solidFill>
                  <a:srgbClr val="FFFF00"/>
                </a:solidFill>
                <a:effectLst>
                  <a:outerShdw blurRad="38100" dist="38100" dir="2700000" algn="tl">
                    <a:srgbClr val="000000">
                      <a:alpha val="43137"/>
                    </a:srgbClr>
                  </a:outerShdw>
                </a:effectLst>
              </a:rPr>
              <a:t>, Country Manager Google Thailand. </a:t>
            </a:r>
            <a:r>
              <a:rPr lang="en-US" sz="1600" dirty="0" smtClean="0">
                <a:effectLst>
                  <a:outerShdw blurRad="38100" dist="38100" dir="2700000" algn="tl">
                    <a:srgbClr val="000000">
                      <a:alpha val="43137"/>
                    </a:srgbClr>
                  </a:outerShdw>
                </a:effectLst>
              </a:rPr>
              <a:t>He has 14 years of telecom      and IT experience, and speaks four languages. He holds two master's degrees in mathematics and IT from the University of Marne-La-Valle, France, and in management from the London School of Economics.</a:t>
            </a:r>
            <a:r>
              <a:rPr lang="en-US" sz="1800" dirty="0" smtClean="0">
                <a:effectLst>
                  <a:outerShdw blurRad="38100" dist="38100" dir="2700000" algn="tl" rotWithShape="0">
                    <a:srgbClr val="000000">
                      <a:alpha val="43137"/>
                    </a:srgbClr>
                  </a:outerShdw>
                </a:effectLst>
              </a:rPr>
              <a:t/>
            </a:r>
            <a:br>
              <a:rPr lang="en-US" sz="1800" dirty="0" smtClean="0">
                <a:effectLst>
                  <a:outerShdw blurRad="38100" dist="38100" dir="2700000" algn="tl" rotWithShape="0">
                    <a:srgbClr val="000000">
                      <a:alpha val="43137"/>
                    </a:srgbClr>
                  </a:outerShdw>
                </a:effectLst>
              </a:rPr>
            </a:br>
            <a:r>
              <a:rPr lang="en-US" sz="1800" dirty="0" smtClean="0"/>
              <a:t/>
            </a:r>
            <a:br>
              <a:rPr lang="en-US" sz="1800" dirty="0" smtClean="0"/>
            </a:br>
            <a:endParaRPr lang="en-US" sz="1800" dirty="0" smtClean="0">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5"/>
            <a:ext cx="1285852" cy="909093"/>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27</a:t>
            </a:fld>
            <a:endParaRPr lang="en-US"/>
          </a:p>
        </p:txBody>
      </p:sp>
      <p:sp>
        <p:nvSpPr>
          <p:cNvPr id="6" name="Rectangle 5"/>
          <p:cNvSpPr/>
          <p:nvPr/>
        </p:nvSpPr>
        <p:spPr>
          <a:xfrm>
            <a:off x="765175" y="4000504"/>
            <a:ext cx="7807353" cy="2062103"/>
          </a:xfrm>
          <a:prstGeom prst="rect">
            <a:avLst/>
          </a:prstGeom>
        </p:spPr>
        <p:txBody>
          <a:bodyPr wrap="square">
            <a:spAutoFit/>
          </a:bodyPr>
          <a:lstStyle/>
          <a:p>
            <a:r>
              <a:rPr lang="en-US" sz="1600" dirty="0" smtClean="0">
                <a:solidFill>
                  <a:srgbClr val="FFFF00"/>
                </a:solidFill>
              </a:rPr>
              <a:t>- </a:t>
            </a:r>
            <a:r>
              <a:rPr lang="en-US" sz="1600" dirty="0" smtClean="0">
                <a:solidFill>
                  <a:srgbClr val="FFFF00"/>
                </a:solidFill>
                <a:effectLst>
                  <a:outerShdw blurRad="38100" dist="38100" dir="2700000" algn="tl">
                    <a:srgbClr val="000000">
                      <a:alpha val="43137"/>
                    </a:srgbClr>
                  </a:outerShdw>
                </a:effectLst>
                <a:latin typeface="+mn-lt"/>
              </a:rPr>
              <a:t>Mr. </a:t>
            </a:r>
            <a:r>
              <a:rPr lang="en-US" sz="1600" dirty="0" err="1" smtClean="0">
                <a:solidFill>
                  <a:srgbClr val="FFFF00"/>
                </a:solidFill>
                <a:effectLst>
                  <a:outerShdw blurRad="38100" dist="38100" dir="2700000" algn="tl">
                    <a:srgbClr val="000000">
                      <a:alpha val="43137"/>
                    </a:srgbClr>
                  </a:outerShdw>
                </a:effectLst>
                <a:latin typeface="+mn-lt"/>
              </a:rPr>
              <a:t>Narong</a:t>
            </a:r>
            <a:r>
              <a:rPr lang="en-US" sz="1600" dirty="0" smtClean="0">
                <a:solidFill>
                  <a:srgbClr val="FFFF00"/>
                </a:solidFill>
                <a:effectLst>
                  <a:outerShdw blurRad="38100" dist="38100" dir="2700000" algn="tl">
                    <a:srgbClr val="000000">
                      <a:alpha val="43137"/>
                    </a:srgbClr>
                  </a:outerShdw>
                </a:effectLst>
                <a:latin typeface="+mn-lt"/>
              </a:rPr>
              <a:t> </a:t>
            </a:r>
            <a:r>
              <a:rPr lang="en-US" sz="1600" dirty="0" err="1" smtClean="0">
                <a:solidFill>
                  <a:srgbClr val="FFFF00"/>
                </a:solidFill>
                <a:effectLst>
                  <a:outerShdw blurRad="38100" dist="38100" dir="2700000" algn="tl">
                    <a:srgbClr val="000000">
                      <a:alpha val="43137"/>
                    </a:srgbClr>
                  </a:outerShdw>
                </a:effectLst>
                <a:latin typeface="+mn-lt"/>
              </a:rPr>
              <a:t>Chearavanont</a:t>
            </a:r>
            <a:r>
              <a:rPr lang="en-US" sz="1600" dirty="0" smtClean="0">
                <a:solidFill>
                  <a:srgbClr val="FFFF00"/>
                </a:solidFill>
                <a:effectLst>
                  <a:outerShdw blurRad="38100" dist="38100" dir="2700000" algn="tl">
                    <a:srgbClr val="000000">
                      <a:alpha val="43137"/>
                    </a:srgbClr>
                  </a:outerShdw>
                </a:effectLst>
                <a:latin typeface="+mn-lt"/>
              </a:rPr>
              <a:t>, Executive Vice-Chairman of the Charoen Pokphand Group's Shanghai Lotus Supermarket Chain Store Co, China.</a:t>
            </a:r>
            <a:r>
              <a:rPr lang="en-US" sz="1600" dirty="0" smtClean="0">
                <a:effectLst>
                  <a:outerShdw blurRad="38100" dist="38100" dir="2700000" algn="tl">
                    <a:srgbClr val="000000">
                      <a:alpha val="43137"/>
                    </a:srgbClr>
                  </a:outerShdw>
                </a:effectLst>
                <a:latin typeface="+mn-lt"/>
              </a:rPr>
              <a:t> </a:t>
            </a:r>
            <a:r>
              <a:rPr lang="en-US" sz="1600" dirty="0" smtClean="0">
                <a:solidFill>
                  <a:schemeClr val="bg1"/>
                </a:solidFill>
                <a:effectLst>
                  <a:outerShdw blurRad="38100" dist="38100" dir="2700000" algn="tl">
                    <a:srgbClr val="000000">
                      <a:alpha val="43137"/>
                    </a:srgbClr>
                  </a:outerShdw>
                </a:effectLst>
                <a:latin typeface="+mn-lt"/>
              </a:rPr>
              <a:t>He obtained a Bachelor of Science degree in Finance and International Business from New York University, USA. Mr. </a:t>
            </a:r>
            <a:r>
              <a:rPr lang="en-US" sz="1600" dirty="0" err="1" smtClean="0">
                <a:solidFill>
                  <a:schemeClr val="bg1"/>
                </a:solidFill>
                <a:effectLst>
                  <a:outerShdw blurRad="38100" dist="38100" dir="2700000" algn="tl">
                    <a:srgbClr val="000000">
                      <a:alpha val="43137"/>
                    </a:srgbClr>
                  </a:outerShdw>
                </a:effectLst>
                <a:latin typeface="+mn-lt"/>
              </a:rPr>
              <a:t>Chearavanont</a:t>
            </a:r>
            <a:r>
              <a:rPr lang="en-US" sz="1600" dirty="0" smtClean="0">
                <a:solidFill>
                  <a:schemeClr val="bg1"/>
                </a:solidFill>
                <a:effectLst>
                  <a:outerShdw blurRad="38100" dist="38100" dir="2700000" algn="tl">
                    <a:srgbClr val="000000">
                      <a:alpha val="43137"/>
                    </a:srgbClr>
                  </a:outerShdw>
                </a:effectLst>
                <a:latin typeface="+mn-lt"/>
              </a:rPr>
              <a:t> has extensive experience in the retail and trading industries. He is also a director of C.P. Pokphand Co. Ltd., a company listed on the Main Board of SEHK and a director of C.P. Seven Eleven Public Company Limited, a company listed on SET. He is also the President of Shanghai Lotus Supermarket Chain Store Co., Ltd.</a:t>
            </a:r>
            <a:endParaRPr lang="en-US" sz="16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Module 4</a:t>
            </a:r>
          </a:p>
        </p:txBody>
      </p:sp>
      <p:sp>
        <p:nvSpPr>
          <p:cNvPr id="3" name="Content Placeholder 2"/>
          <p:cNvSpPr>
            <a:spLocks noGrp="1"/>
          </p:cNvSpPr>
          <p:nvPr>
            <p:ph idx="1"/>
          </p:nvPr>
        </p:nvSpPr>
        <p:spPr>
          <a:xfrm>
            <a:off x="285720" y="1857364"/>
            <a:ext cx="8643997" cy="4714908"/>
          </a:xfrm>
        </p:spPr>
        <p:txBody>
          <a:bodyPr>
            <a:normAutofit/>
          </a:bodyPr>
          <a:lstStyle/>
          <a:p>
            <a:pPr>
              <a:buNone/>
            </a:pPr>
            <a:r>
              <a:rPr lang="en-US" sz="2800" dirty="0" smtClean="0">
                <a:effectLst/>
              </a:rPr>
              <a:t>	</a:t>
            </a:r>
            <a:r>
              <a:rPr lang="en-US" dirty="0" smtClean="0">
                <a:solidFill>
                  <a:srgbClr val="FFFF00"/>
                </a:solidFill>
                <a:effectLst/>
              </a:rPr>
              <a:t>4. Innovative Business Strategy &amp; Creativity </a:t>
            </a:r>
          </a:p>
          <a:p>
            <a:pPr>
              <a:buNone/>
            </a:pPr>
            <a:r>
              <a:rPr lang="en-US" sz="1800" dirty="0" smtClean="0">
                <a:solidFill>
                  <a:srgbClr val="FFFF00"/>
                </a:solidFill>
                <a:effectLst/>
              </a:rPr>
              <a:t>	</a:t>
            </a:r>
            <a:r>
              <a:rPr lang="en-US" sz="1600" b="1" dirty="0" smtClean="0">
                <a:solidFill>
                  <a:srgbClr val="FFFF00"/>
                </a:solidFill>
                <a:effectLst/>
              </a:rPr>
              <a:t>MENTOR:</a:t>
            </a:r>
            <a:r>
              <a:rPr lang="en-US" sz="1600" dirty="0" smtClean="0">
                <a:solidFill>
                  <a:srgbClr val="FFFF00"/>
                </a:solidFill>
                <a:effectLst/>
              </a:rPr>
              <a:t> Assistant Professor Dr. </a:t>
            </a:r>
            <a:r>
              <a:rPr lang="en-US" sz="1600" dirty="0" err="1" smtClean="0">
                <a:solidFill>
                  <a:srgbClr val="FFFF00"/>
                </a:solidFill>
                <a:effectLst/>
              </a:rPr>
              <a:t>Nathasit</a:t>
            </a:r>
            <a:r>
              <a:rPr lang="en-US" sz="1600" dirty="0" smtClean="0">
                <a:solidFill>
                  <a:srgbClr val="FFFF00"/>
                </a:solidFill>
                <a:effectLst/>
              </a:rPr>
              <a:t> </a:t>
            </a:r>
            <a:r>
              <a:rPr lang="en-US" sz="1600" dirty="0" err="1" smtClean="0">
                <a:solidFill>
                  <a:srgbClr val="FFFF00"/>
                </a:solidFill>
                <a:effectLst/>
              </a:rPr>
              <a:t>Gerdsri</a:t>
            </a:r>
            <a:endParaRPr lang="en-US" sz="1600" dirty="0" smtClean="0">
              <a:effectLst/>
            </a:endParaRPr>
          </a:p>
          <a:p>
            <a:pPr>
              <a:buNone/>
            </a:pPr>
            <a:r>
              <a:rPr lang="en-US" sz="1600" dirty="0" smtClean="0">
                <a:effectLst/>
              </a:rPr>
              <a:t> 	Dr. </a:t>
            </a:r>
            <a:r>
              <a:rPr lang="en-US" sz="1600" dirty="0" err="1" smtClean="0">
                <a:effectLst/>
              </a:rPr>
              <a:t>Nathasit</a:t>
            </a:r>
            <a:r>
              <a:rPr lang="en-US" sz="1600" dirty="0" smtClean="0">
                <a:effectLst/>
              </a:rPr>
              <a:t> is an Assistant Professor of Technology and Innovation Management and Program Chairs of New Technology Venture and Management &amp; Strategy at College of Management, </a:t>
            </a:r>
            <a:r>
              <a:rPr lang="en-US" sz="1600" dirty="0" err="1" smtClean="0">
                <a:effectLst/>
              </a:rPr>
              <a:t>Mahidol</a:t>
            </a:r>
            <a:r>
              <a:rPr lang="en-US" sz="1600" dirty="0" smtClean="0">
                <a:effectLst/>
              </a:rPr>
              <a:t> University, Thailand. He is also a visiting faculty at </a:t>
            </a:r>
            <a:r>
              <a:rPr lang="en-US" sz="1600" dirty="0" err="1" smtClean="0">
                <a:effectLst/>
              </a:rPr>
              <a:t>Europa</a:t>
            </a:r>
            <a:r>
              <a:rPr lang="en-US" sz="1600" dirty="0" smtClean="0">
                <a:effectLst/>
              </a:rPr>
              <a:t> </a:t>
            </a:r>
            <a:r>
              <a:rPr lang="en-US" sz="1600" dirty="0" err="1" smtClean="0">
                <a:effectLst/>
              </a:rPr>
              <a:t>Institut</a:t>
            </a:r>
            <a:r>
              <a:rPr lang="en-US" sz="1600" dirty="0" smtClean="0">
                <a:effectLst/>
              </a:rPr>
              <a:t> of MBA, Saarland University, Germany to offer a course on Strategic Management of Change. Prior to that Dr. </a:t>
            </a:r>
            <a:r>
              <a:rPr lang="en-US" sz="1600" dirty="0" err="1" smtClean="0">
                <a:effectLst/>
              </a:rPr>
              <a:t>Gerdsri</a:t>
            </a:r>
            <a:r>
              <a:rPr lang="en-US" sz="1600" dirty="0" smtClean="0">
                <a:effectLst/>
              </a:rPr>
              <a:t> worked with Intel Corp./R&amp;D Lab located in Oregon (USA). He received his Ph.D. in Systems Science/Engineering and Technology Management from Portland State University (USA) in 2004. </a:t>
            </a:r>
          </a:p>
          <a:p>
            <a:pPr>
              <a:buNone/>
            </a:pPr>
            <a:r>
              <a:rPr lang="en-US" sz="1800" dirty="0" smtClean="0">
                <a:effectLst/>
              </a:rPr>
              <a:t>	</a:t>
            </a:r>
            <a:r>
              <a:rPr lang="en-US" sz="1800" dirty="0" smtClean="0"/>
              <a:t/>
            </a:r>
            <a:br>
              <a:rPr lang="en-US" sz="1800" dirty="0" smtClean="0"/>
            </a:br>
            <a:r>
              <a:rPr lang="en-US" sz="1800" dirty="0" smtClean="0"/>
              <a:t/>
            </a:r>
            <a:br>
              <a:rPr lang="en-US" sz="1800" dirty="0" smtClean="0"/>
            </a:br>
            <a:endParaRPr lang="en-US" sz="1800" dirty="0" smtClean="0">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5"/>
            <a:ext cx="1357290" cy="959599"/>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Other Guest Lecturers</a:t>
            </a:r>
          </a:p>
        </p:txBody>
      </p:sp>
      <p:sp>
        <p:nvSpPr>
          <p:cNvPr id="3" name="Content Placeholder 2"/>
          <p:cNvSpPr>
            <a:spLocks noGrp="1"/>
          </p:cNvSpPr>
          <p:nvPr>
            <p:ph idx="1"/>
          </p:nvPr>
        </p:nvSpPr>
        <p:spPr>
          <a:xfrm>
            <a:off x="285720" y="2143140"/>
            <a:ext cx="8643997" cy="5072074"/>
          </a:xfrm>
        </p:spPr>
        <p:txBody>
          <a:bodyPr>
            <a:normAutofit/>
          </a:bodyPr>
          <a:lstStyle/>
          <a:p>
            <a:pPr>
              <a:buAutoNum type="arabicPeriod"/>
            </a:pPr>
            <a:r>
              <a:rPr lang="en-US" sz="1600" dirty="0" smtClean="0">
                <a:solidFill>
                  <a:srgbClr val="FFFF00"/>
                </a:solidFill>
              </a:rPr>
              <a:t>Dr. </a:t>
            </a:r>
            <a:r>
              <a:rPr lang="en-US" sz="1600" dirty="0" err="1" smtClean="0">
                <a:solidFill>
                  <a:srgbClr val="FFFF00"/>
                </a:solidFill>
              </a:rPr>
              <a:t>Piyasvasti</a:t>
            </a:r>
            <a:r>
              <a:rPr lang="en-US" sz="1600" dirty="0" smtClean="0">
                <a:solidFill>
                  <a:srgbClr val="FFFF00"/>
                </a:solidFill>
              </a:rPr>
              <a:t> </a:t>
            </a:r>
            <a:r>
              <a:rPr lang="en-US" sz="1600" dirty="0" err="1" smtClean="0">
                <a:solidFill>
                  <a:srgbClr val="FFFF00"/>
                </a:solidFill>
              </a:rPr>
              <a:t>Amranand</a:t>
            </a:r>
            <a:r>
              <a:rPr lang="en-US" sz="1600" dirty="0" smtClean="0">
                <a:solidFill>
                  <a:srgbClr val="FFFF00"/>
                </a:solidFill>
              </a:rPr>
              <a:t>, President of Thai International Airways. </a:t>
            </a:r>
            <a:r>
              <a:rPr lang="en-US" sz="1600" dirty="0" smtClean="0"/>
              <a:t>He graduated with a First Class </a:t>
            </a:r>
            <a:r>
              <a:rPr lang="en-US" sz="1600" dirty="0" err="1" smtClean="0"/>
              <a:t>Honours</a:t>
            </a:r>
            <a:r>
              <a:rPr lang="en-US" sz="1600" dirty="0" smtClean="0"/>
              <a:t> in Mathematics, Brasenose College, Oxford, U.K. and a M.Sc. (Distinction) in Econometrics and Mathematical Economics, London School of Economics (L.S.E.), U.K. He received his Ph.D. in Economics from the London School of Economics (L.S.E.), U.K.</a:t>
            </a:r>
          </a:p>
          <a:p>
            <a:pPr>
              <a:buNone/>
            </a:pPr>
            <a:r>
              <a:rPr lang="en-US" sz="1600" dirty="0" smtClean="0">
                <a:solidFill>
                  <a:srgbClr val="FFFF00"/>
                </a:solidFill>
              </a:rPr>
              <a:t>2.	Mr. </a:t>
            </a:r>
            <a:r>
              <a:rPr lang="en-US" sz="1600" dirty="0" err="1" smtClean="0">
                <a:solidFill>
                  <a:srgbClr val="FFFF00"/>
                </a:solidFill>
              </a:rPr>
              <a:t>Banthoon</a:t>
            </a:r>
            <a:r>
              <a:rPr lang="en-US" sz="1600" dirty="0" smtClean="0">
                <a:solidFill>
                  <a:srgbClr val="FFFF00"/>
                </a:solidFill>
              </a:rPr>
              <a:t> </a:t>
            </a:r>
            <a:r>
              <a:rPr lang="en-US" sz="1600" dirty="0" err="1" smtClean="0">
                <a:solidFill>
                  <a:srgbClr val="FFFF00"/>
                </a:solidFill>
              </a:rPr>
              <a:t>Lamsam</a:t>
            </a:r>
            <a:r>
              <a:rPr lang="en-US" sz="1600" dirty="0" smtClean="0">
                <a:solidFill>
                  <a:srgbClr val="FFFF00"/>
                </a:solidFill>
              </a:rPr>
              <a:t>, President of </a:t>
            </a:r>
            <a:r>
              <a:rPr lang="en-US" sz="1600" dirty="0" err="1" smtClean="0">
                <a:solidFill>
                  <a:srgbClr val="FFFF00"/>
                </a:solidFill>
              </a:rPr>
              <a:t>KBank</a:t>
            </a:r>
            <a:r>
              <a:rPr lang="en-US" sz="1600" dirty="0" smtClean="0">
                <a:solidFill>
                  <a:srgbClr val="FFFF00"/>
                </a:solidFill>
              </a:rPr>
              <a:t>. </a:t>
            </a:r>
            <a:r>
              <a:rPr lang="en-US" sz="1600" dirty="0" smtClean="0"/>
              <a:t>He graduated with a BA in Chemical Engineering: Princeton University, USA and an MBA from Harvard Business School, US. </a:t>
            </a:r>
          </a:p>
          <a:p>
            <a:pPr>
              <a:buAutoNum type="arabicPeriod" startAt="3"/>
            </a:pPr>
            <a:r>
              <a:rPr lang="en-US" sz="1600" dirty="0" smtClean="0">
                <a:solidFill>
                  <a:srgbClr val="FFFF00"/>
                </a:solidFill>
              </a:rPr>
              <a:t>Mr. </a:t>
            </a:r>
            <a:r>
              <a:rPr lang="en-US" sz="1600" dirty="0" err="1" smtClean="0">
                <a:solidFill>
                  <a:srgbClr val="FFFF00"/>
                </a:solidFill>
              </a:rPr>
              <a:t>Bauke</a:t>
            </a:r>
            <a:r>
              <a:rPr lang="en-US" sz="1600" dirty="0" smtClean="0">
                <a:solidFill>
                  <a:srgbClr val="FFFF00"/>
                </a:solidFill>
              </a:rPr>
              <a:t> </a:t>
            </a:r>
            <a:r>
              <a:rPr lang="en-US" sz="1600" dirty="0" err="1" smtClean="0">
                <a:solidFill>
                  <a:srgbClr val="FFFF00"/>
                </a:solidFill>
              </a:rPr>
              <a:t>Rouwers</a:t>
            </a:r>
            <a:r>
              <a:rPr lang="en-US" sz="1600" dirty="0" smtClean="0">
                <a:solidFill>
                  <a:srgbClr val="FFFF00"/>
                </a:solidFill>
              </a:rPr>
              <a:t>, Chairman of Unilever Thai. </a:t>
            </a:r>
            <a:r>
              <a:rPr lang="en-US" sz="1600" dirty="0" smtClean="0"/>
              <a:t>He earned a Master of Arts in business economics at Erasmus University in Rotterdam and during his studies gained extensive international experience in the US, Taiwan and China.</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1313577" cy="928694"/>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Rationale</a:t>
            </a:r>
            <a:endParaRPr lang="en-US" dirty="0"/>
          </a:p>
        </p:txBody>
      </p:sp>
      <p:sp>
        <p:nvSpPr>
          <p:cNvPr id="3" name="Content Placeholder 2"/>
          <p:cNvSpPr>
            <a:spLocks noGrp="1"/>
          </p:cNvSpPr>
          <p:nvPr>
            <p:ph idx="1"/>
          </p:nvPr>
        </p:nvSpPr>
        <p:spPr>
          <a:xfrm>
            <a:off x="71406" y="1785926"/>
            <a:ext cx="5572163" cy="3786214"/>
          </a:xfrm>
        </p:spPr>
        <p:txBody>
          <a:bodyPr>
            <a:normAutofit fontScale="77500" lnSpcReduction="20000"/>
          </a:bodyPr>
          <a:lstStyle/>
          <a:p>
            <a:pPr>
              <a:buNone/>
            </a:pPr>
            <a:r>
              <a:rPr lang="en-US" sz="2800" dirty="0" smtClean="0">
                <a:solidFill>
                  <a:srgbClr val="FFFF00"/>
                </a:solidFill>
              </a:rPr>
              <a:t>	</a:t>
            </a:r>
            <a:r>
              <a:rPr lang="en-US" sz="2100" dirty="0" smtClean="0">
                <a:effectLst/>
              </a:rPr>
              <a:t>The countdown to AEC 2015 has already begun and within the next three years, ASEAN graduates need to be equipped with the essential skills and mindsets to thrive in a competitive environment at regional and global levels.</a:t>
            </a:r>
          </a:p>
          <a:p>
            <a:pPr>
              <a:buNone/>
            </a:pPr>
            <a:r>
              <a:rPr lang="en-US" sz="2100" dirty="0" smtClean="0">
                <a:effectLst/>
              </a:rPr>
              <a:t>	</a:t>
            </a:r>
            <a:r>
              <a:rPr lang="en-US" sz="2100" dirty="0" smtClean="0">
                <a:solidFill>
                  <a:srgbClr val="FFFF00"/>
                </a:solidFill>
              </a:rPr>
              <a:t>ASEAN Young Leaders Fellowship</a:t>
            </a:r>
            <a:r>
              <a:rPr lang="en-US" sz="2100" dirty="0" smtClean="0">
                <a:solidFill>
                  <a:srgbClr val="FF0000"/>
                </a:solidFill>
              </a:rPr>
              <a:t> </a:t>
            </a:r>
            <a:r>
              <a:rPr lang="en-US" sz="2100" dirty="0" smtClean="0">
                <a:effectLst/>
              </a:rPr>
              <a:t>is focused on addressing critical challenges confronting the regional community, and to bring together emerging young ASEAN leaders with senior figures in a candid and informed discussion sessions.</a:t>
            </a:r>
          </a:p>
          <a:p>
            <a:pPr>
              <a:buNone/>
            </a:pPr>
            <a:r>
              <a:rPr lang="en-US" sz="2100" dirty="0" smtClean="0">
                <a:effectLst/>
              </a:rPr>
              <a:t>	We invite promising young leaders from the ASEAN countries and dialogue partners </a:t>
            </a:r>
            <a:r>
              <a:rPr lang="en-US" sz="2100" dirty="0" smtClean="0">
                <a:solidFill>
                  <a:srgbClr val="FFFF00"/>
                </a:solidFill>
                <a:effectLst/>
              </a:rPr>
              <a:t>(Korea, China, Japan, India, Australia and New Zealand) </a:t>
            </a:r>
            <a:r>
              <a:rPr lang="en-US" sz="2100" dirty="0" smtClean="0"/>
              <a:t>to join us  in this cutting-edge fellowship that emphasizes real issues affecting ASEAN; between members, and the world.</a:t>
            </a:r>
            <a:endParaRPr lang="en-US" sz="2000" dirty="0">
              <a:effectLst/>
            </a:endParaRPr>
          </a:p>
        </p:txBody>
      </p:sp>
      <p:pic>
        <p:nvPicPr>
          <p:cNvPr id="4" name="Picture 3"/>
          <p:cNvPicPr>
            <a:picLocks noChangeAspect="1" noChangeArrowheads="1"/>
          </p:cNvPicPr>
          <p:nvPr/>
        </p:nvPicPr>
        <p:blipFill>
          <a:blip r:embed="rId3"/>
          <a:stretch>
            <a:fillRect/>
          </a:stretch>
        </p:blipFill>
        <p:spPr bwMode="auto">
          <a:xfrm>
            <a:off x="5857884" y="1857364"/>
            <a:ext cx="3161077" cy="3447264"/>
          </a:xfrm>
          <a:prstGeom prst="rect">
            <a:avLst/>
          </a:prstGeom>
          <a:noFill/>
          <a:ln w="9525">
            <a:noFill/>
            <a:miter lim="800000"/>
            <a:headEnd/>
            <a:tailEnd/>
          </a:ln>
          <a:effectLst/>
        </p:spPr>
      </p:pic>
      <p:pic>
        <p:nvPicPr>
          <p:cNvPr id="5" name="Picture 5" descr="C:\Documents and Settings\Administrator\My Documents\NU Work\NU Logo\10_04_54-Nation-U_Blue-EN.jpg"/>
          <p:cNvPicPr>
            <a:picLocks noChangeAspect="1" noChangeArrowheads="1"/>
          </p:cNvPicPr>
          <p:nvPr/>
        </p:nvPicPr>
        <p:blipFill>
          <a:blip r:embed="rId4"/>
          <a:srcRect/>
          <a:stretch>
            <a:fillRect/>
          </a:stretch>
        </p:blipFill>
        <p:spPr bwMode="auto">
          <a:xfrm>
            <a:off x="0" y="477780"/>
            <a:ext cx="1142976" cy="808080"/>
          </a:xfrm>
          <a:prstGeom prst="rect">
            <a:avLst/>
          </a:prstGeom>
          <a:noFill/>
        </p:spPr>
      </p:pic>
      <p:sp>
        <p:nvSpPr>
          <p:cNvPr id="6" name="Slide Number Placeholder 5"/>
          <p:cNvSpPr>
            <a:spLocks noGrp="1"/>
          </p:cNvSpPr>
          <p:nvPr>
            <p:ph type="sldNum" sz="quarter" idx="12"/>
          </p:nvPr>
        </p:nvSpPr>
        <p:spPr>
          <a:xfrm>
            <a:off x="8610600" y="6492875"/>
            <a:ext cx="533400" cy="365125"/>
          </a:xfrm>
        </p:spPr>
        <p:txBody>
          <a:bodyPr/>
          <a:lstStyle/>
          <a:p>
            <a:fld id="{47D01B12-F86F-4614-B3B1-AA3C5567B6D8}" type="slidenum">
              <a:rPr lang="en-US" smtClean="0"/>
              <a:pPr/>
              <a:t>3</a:t>
            </a:fld>
            <a:endParaRPr lang="en-US" dirty="0"/>
          </a:p>
        </p:txBody>
      </p:sp>
      <p:sp>
        <p:nvSpPr>
          <p:cNvPr id="7" name="TextBox 6"/>
          <p:cNvSpPr txBox="1"/>
          <p:nvPr/>
        </p:nvSpPr>
        <p:spPr>
          <a:xfrm>
            <a:off x="428597" y="5572140"/>
            <a:ext cx="8590364" cy="646331"/>
          </a:xfrm>
          <a:prstGeom prst="rect">
            <a:avLst/>
          </a:prstGeom>
          <a:noFill/>
        </p:spPr>
        <p:txBody>
          <a:bodyPr wrap="square" rtlCol="0">
            <a:spAutoFit/>
          </a:bodyPr>
          <a:lstStyle/>
          <a:p>
            <a:r>
              <a:rPr lang="en-US" dirty="0" smtClean="0">
                <a:solidFill>
                  <a:srgbClr val="FFFF00"/>
                </a:solidFill>
                <a:latin typeface="+mn-lt"/>
              </a:rPr>
              <a:t>ASEAN Young Leaders Fellowship</a:t>
            </a:r>
            <a:r>
              <a:rPr lang="en-US" dirty="0" smtClean="0">
                <a:solidFill>
                  <a:schemeClr val="bg1"/>
                </a:solidFill>
                <a:latin typeface="+mn-lt"/>
              </a:rPr>
              <a:t> </a:t>
            </a:r>
            <a:r>
              <a:rPr lang="en-US" dirty="0" smtClean="0">
                <a:solidFill>
                  <a:srgbClr val="FFFF00"/>
                </a:solidFill>
                <a:latin typeface="+mn-lt"/>
              </a:rPr>
              <a:t>complements “active learning” </a:t>
            </a:r>
            <a:r>
              <a:rPr lang="en-US" dirty="0" smtClean="0">
                <a:solidFill>
                  <a:schemeClr val="bg1"/>
                </a:solidFill>
                <a:latin typeface="+mn-lt"/>
              </a:rPr>
              <a:t>with </a:t>
            </a:r>
            <a:r>
              <a:rPr lang="en-US" dirty="0" smtClean="0">
                <a:solidFill>
                  <a:srgbClr val="FFFF00"/>
                </a:solidFill>
                <a:latin typeface="+mn-lt"/>
              </a:rPr>
              <a:t>“learning by doing” </a:t>
            </a:r>
            <a:r>
              <a:rPr lang="en-US" dirty="0" smtClean="0">
                <a:solidFill>
                  <a:schemeClr val="bg1"/>
                </a:solidFill>
                <a:latin typeface="+mn-lt"/>
              </a:rPr>
              <a:t>so as to fulfill the broader vision of AEC 2015 and beyond</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4"/>
            <a:ext cx="7774019" cy="1635113"/>
          </a:xfrm>
        </p:spPr>
        <p:txBody>
          <a:bodyPr/>
          <a:lstStyle/>
          <a:p>
            <a:r>
              <a:rPr lang="en-US" sz="4000" dirty="0" smtClean="0">
                <a:effectLst>
                  <a:outerShdw blurRad="38100" dist="38100" dir="2700000" algn="tl">
                    <a:srgbClr val="C0C0C0"/>
                  </a:outerShdw>
                </a:effectLst>
              </a:rPr>
              <a:t>Community Service Schedule</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Lampang</a:t>
            </a:r>
            <a:r>
              <a:rPr lang="en-US" sz="2800" dirty="0" smtClean="0">
                <a:effectLst>
                  <a:outerShdw blurRad="38100" dist="38100" dir="2700000" algn="tl">
                    <a:srgbClr val="C0C0C0"/>
                  </a:outerShdw>
                </a:effectLst>
              </a:rPr>
              <a:t> - Chiang Mai - Yangon)</a:t>
            </a:r>
          </a:p>
        </p:txBody>
      </p:sp>
      <p:sp>
        <p:nvSpPr>
          <p:cNvPr id="3" name="Content Placeholder 2"/>
          <p:cNvSpPr>
            <a:spLocks noGrp="1"/>
          </p:cNvSpPr>
          <p:nvPr>
            <p:ph idx="1"/>
          </p:nvPr>
        </p:nvSpPr>
        <p:spPr>
          <a:xfrm>
            <a:off x="142844" y="1714488"/>
            <a:ext cx="8786873" cy="4071966"/>
          </a:xfrm>
        </p:spPr>
        <p:txBody>
          <a:bodyPr>
            <a:normAutofit/>
          </a:bodyPr>
          <a:lstStyle/>
          <a:p>
            <a:pPr>
              <a:buNone/>
            </a:pPr>
            <a:r>
              <a:rPr lang="en-US" sz="4500" dirty="0" smtClean="0">
                <a:effectLst>
                  <a:outerShdw blurRad="38100" dist="38100" dir="2700000" algn="tl">
                    <a:srgbClr val="000000">
                      <a:alpha val="43137"/>
                    </a:srgbClr>
                  </a:outerShdw>
                </a:effectLst>
              </a:rPr>
              <a:t>	</a:t>
            </a:r>
            <a:endParaRPr lang="en-US" sz="4500" dirty="0" smtClean="0">
              <a:effectLst/>
            </a:endParaRPr>
          </a:p>
          <a:p>
            <a:pPr>
              <a:buNone/>
            </a:pPr>
            <a:r>
              <a:rPr lang="en-US" sz="4500" dirty="0" smtClean="0">
                <a:effectLst/>
              </a:rPr>
              <a:t>	</a:t>
            </a:r>
            <a:endParaRPr lang="en-US" sz="45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959207" cy="678156"/>
          </a:xfrm>
          <a:prstGeom prst="rect">
            <a:avLst/>
          </a:prstGeom>
          <a:noFill/>
        </p:spPr>
      </p:pic>
      <p:sp>
        <p:nvSpPr>
          <p:cNvPr id="5" name="Slide Number Placeholder 4"/>
          <p:cNvSpPr>
            <a:spLocks noGrp="1"/>
          </p:cNvSpPr>
          <p:nvPr>
            <p:ph type="sldNum" sz="quarter" idx="12"/>
          </p:nvPr>
        </p:nvSpPr>
        <p:spPr>
          <a:xfrm>
            <a:off x="8539194" y="6651014"/>
            <a:ext cx="533400" cy="278448"/>
          </a:xfrm>
        </p:spPr>
        <p:txBody>
          <a:bodyPr/>
          <a:lstStyle/>
          <a:p>
            <a:fld id="{47D01B12-F86F-4614-B3B1-AA3C5567B6D8}" type="slidenum">
              <a:rPr lang="en-US" smtClean="0"/>
              <a:pPr/>
              <a:t>30</a:t>
            </a:fld>
            <a:endParaRPr lang="en-US" dirty="0"/>
          </a:p>
        </p:txBody>
      </p:sp>
      <p:graphicFrame>
        <p:nvGraphicFramePr>
          <p:cNvPr id="7" name="Table 6"/>
          <p:cNvGraphicFramePr>
            <a:graphicFrameLocks noGrp="1"/>
          </p:cNvGraphicFramePr>
          <p:nvPr/>
        </p:nvGraphicFramePr>
        <p:xfrm>
          <a:off x="285720" y="1643050"/>
          <a:ext cx="8643998" cy="4758697"/>
        </p:xfrm>
        <a:graphic>
          <a:graphicData uri="http://schemas.openxmlformats.org/drawingml/2006/table">
            <a:tbl>
              <a:tblPr firstRow="1" bandRow="1">
                <a:tableStyleId>{5C22544A-7EE6-4342-B048-85BDC9FD1C3A}</a:tableStyleId>
              </a:tblPr>
              <a:tblGrid>
                <a:gridCol w="2928958"/>
                <a:gridCol w="5715040"/>
              </a:tblGrid>
              <a:tr h="357191">
                <a:tc>
                  <a:txBody>
                    <a:bodyPr/>
                    <a:lstStyle/>
                    <a:p>
                      <a:pPr algn="ctr"/>
                      <a:r>
                        <a:rPr lang="en-US" sz="1600" dirty="0" smtClean="0"/>
                        <a:t>Start Date</a:t>
                      </a:r>
                      <a:endParaRPr lang="en-US" sz="1600" dirty="0"/>
                    </a:p>
                  </a:txBody>
                  <a:tcPr/>
                </a:tc>
                <a:tc>
                  <a:txBody>
                    <a:bodyPr/>
                    <a:lstStyle/>
                    <a:p>
                      <a:pPr algn="ctr"/>
                      <a:r>
                        <a:rPr lang="en-US" sz="1600" dirty="0" smtClean="0"/>
                        <a:t>Tentative Schedule</a:t>
                      </a:r>
                      <a:endParaRPr lang="en-US" sz="1600" dirty="0"/>
                    </a:p>
                  </a:txBody>
                  <a:tcPr/>
                </a:tc>
              </a:tr>
              <a:tr h="500066">
                <a:tc>
                  <a:txBody>
                    <a:bodyPr/>
                    <a:lstStyle/>
                    <a:p>
                      <a:pPr algn="l"/>
                      <a:r>
                        <a:rPr lang="en-US" sz="1600" b="1" dirty="0" smtClean="0">
                          <a:solidFill>
                            <a:srgbClr val="002060"/>
                          </a:solidFill>
                        </a:rPr>
                        <a:t>Week 1</a:t>
                      </a:r>
                      <a:r>
                        <a:rPr lang="en-US" sz="1600" b="1" baseline="0" dirty="0" smtClean="0">
                          <a:solidFill>
                            <a:srgbClr val="002060"/>
                          </a:solidFill>
                        </a:rPr>
                        <a:t> &amp; 2</a:t>
                      </a:r>
                      <a:r>
                        <a:rPr lang="en-US" sz="1600" b="1" dirty="0" smtClean="0">
                          <a:solidFill>
                            <a:srgbClr val="002060"/>
                          </a:solidFill>
                        </a:rPr>
                        <a:t>  Orientation</a:t>
                      </a:r>
                      <a:endParaRPr lang="en-US" sz="1600" b="1" dirty="0">
                        <a:solidFill>
                          <a:srgbClr val="002060"/>
                        </a:solidFill>
                      </a:endParaRPr>
                    </a:p>
                  </a:txBody>
                  <a:tcPr>
                    <a:solidFill>
                      <a:srgbClr val="CCECFF"/>
                    </a:solidFill>
                  </a:tcPr>
                </a:tc>
                <a:tc>
                  <a:txBody>
                    <a:bodyPr/>
                    <a:lstStyle/>
                    <a:p>
                      <a:pPr algn="ctr"/>
                      <a:r>
                        <a:rPr lang="en-US" sz="1600" b="1" dirty="0" smtClean="0">
                          <a:solidFill>
                            <a:srgbClr val="002060"/>
                          </a:solidFill>
                        </a:rPr>
                        <a:t>Community Service &amp; Cultural</a:t>
                      </a:r>
                      <a:r>
                        <a:rPr lang="en-US" sz="1600" b="1" baseline="0" dirty="0" smtClean="0">
                          <a:solidFill>
                            <a:srgbClr val="002060"/>
                          </a:solidFill>
                        </a:rPr>
                        <a:t> Experiences</a:t>
                      </a:r>
                      <a:endParaRPr lang="en-US" sz="1600" b="1" dirty="0">
                        <a:solidFill>
                          <a:srgbClr val="002060"/>
                        </a:solidFill>
                      </a:endParaRPr>
                    </a:p>
                  </a:txBody>
                  <a:tcPr>
                    <a:solidFill>
                      <a:srgbClr val="CCECFF"/>
                    </a:solidFill>
                  </a:tcPr>
                </a:tc>
              </a:tr>
              <a:tr h="335280">
                <a:tc>
                  <a:txBody>
                    <a:bodyPr/>
                    <a:lstStyle/>
                    <a:p>
                      <a:pPr algn="l"/>
                      <a:r>
                        <a:rPr lang="en-US" sz="1600" dirty="0" smtClean="0"/>
                        <a:t>Sat, 7</a:t>
                      </a:r>
                      <a:r>
                        <a:rPr lang="en-US" sz="1600" baseline="0" dirty="0" smtClean="0"/>
                        <a:t>/7/</a:t>
                      </a:r>
                      <a:r>
                        <a:rPr lang="en-US" sz="1600" dirty="0" smtClean="0"/>
                        <a:t>2012 </a:t>
                      </a:r>
                      <a:endParaRPr lang="en-US" sz="1600" dirty="0"/>
                    </a:p>
                  </a:txBody>
                  <a:tcPr/>
                </a:tc>
                <a:tc>
                  <a:txBody>
                    <a:bodyPr/>
                    <a:lstStyle/>
                    <a:p>
                      <a:r>
                        <a:rPr lang="en-US" sz="1600" i="1" dirty="0" smtClean="0"/>
                        <a:t>Arrival of Young</a:t>
                      </a:r>
                      <a:r>
                        <a:rPr lang="en-US" sz="1600" i="1" baseline="0" dirty="0" smtClean="0"/>
                        <a:t> Leaders from the ASEAN+6 countries in Bangkok.</a:t>
                      </a:r>
                    </a:p>
                    <a:p>
                      <a:endParaRPr lang="en-US" sz="1600" i="1" dirty="0"/>
                    </a:p>
                  </a:txBody>
                  <a:tcPr/>
                </a:tc>
              </a:tr>
              <a:tr h="335280">
                <a:tc>
                  <a:txBody>
                    <a:bodyPr/>
                    <a:lstStyle/>
                    <a:p>
                      <a:pPr algn="l"/>
                      <a:r>
                        <a:rPr lang="en-US" sz="1600" dirty="0" smtClean="0"/>
                        <a:t>Sun, 8/7/2012</a:t>
                      </a:r>
                      <a:endParaRPr lang="en-US" sz="1600" dirty="0"/>
                    </a:p>
                  </a:txBody>
                  <a:tcPr/>
                </a:tc>
                <a:tc>
                  <a:txBody>
                    <a:bodyPr/>
                    <a:lstStyle/>
                    <a:p>
                      <a:r>
                        <a:rPr lang="en-US" sz="1600" i="1" dirty="0" smtClean="0"/>
                        <a:t>Depart by domestic</a:t>
                      </a:r>
                      <a:r>
                        <a:rPr lang="en-US" sz="1600" i="1" baseline="0" dirty="0" smtClean="0"/>
                        <a:t> flight to Chiang Mai – </a:t>
                      </a:r>
                      <a:r>
                        <a:rPr lang="en-US" sz="1600" i="1" baseline="0" dirty="0" err="1" smtClean="0"/>
                        <a:t>Lampang</a:t>
                      </a:r>
                      <a:endParaRPr lang="en-US" sz="1600" i="1" baseline="0" dirty="0" smtClean="0"/>
                    </a:p>
                    <a:p>
                      <a:endParaRPr lang="en-US" sz="1600" i="1" dirty="0"/>
                    </a:p>
                  </a:txBody>
                  <a:tcPr/>
                </a:tc>
              </a:tr>
              <a:tr h="335280">
                <a:tc>
                  <a:txBody>
                    <a:bodyPr/>
                    <a:lstStyle/>
                    <a:p>
                      <a:pPr algn="l"/>
                      <a:r>
                        <a:rPr lang="en-US" sz="1600" dirty="0" smtClean="0"/>
                        <a:t>Mon – </a:t>
                      </a:r>
                      <a:r>
                        <a:rPr lang="en-US" sz="1600" dirty="0" err="1" smtClean="0"/>
                        <a:t>Thur</a:t>
                      </a:r>
                      <a:r>
                        <a:rPr lang="en-US" sz="1600" dirty="0" smtClean="0"/>
                        <a:t> 9/7 – 12/7/2012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Learners will engage in a multitude</a:t>
                      </a:r>
                      <a:r>
                        <a:rPr lang="en-US" sz="1600" i="1" baseline="0" dirty="0" smtClean="0"/>
                        <a:t> of community service and team-building activities besides taking cultural excursions to some places of interests in </a:t>
                      </a:r>
                      <a:r>
                        <a:rPr lang="en-US" sz="1600" i="1" baseline="0" dirty="0" err="1" smtClean="0"/>
                        <a:t>Lampang</a:t>
                      </a:r>
                      <a:r>
                        <a:rPr lang="en-US" sz="1600" i="1" baseline="0" dirty="0" smtClean="0"/>
                        <a:t> and Chiang Mai.</a:t>
                      </a:r>
                      <a:endParaRPr lang="en-US" sz="1600" i="1" dirty="0"/>
                    </a:p>
                  </a:txBody>
                  <a:tcPr/>
                </a:tc>
              </a:tr>
              <a:tr h="335280">
                <a:tc>
                  <a:txBody>
                    <a:bodyPr/>
                    <a:lstStyle/>
                    <a:p>
                      <a:r>
                        <a:rPr lang="en-US" sz="1600" dirty="0" smtClean="0"/>
                        <a:t>Fri, 13/7/2012</a:t>
                      </a:r>
                      <a:endParaRPr lang="en-US" sz="1600" dirty="0"/>
                    </a:p>
                  </a:txBody>
                  <a:tcPr/>
                </a:tc>
                <a:tc>
                  <a:txBody>
                    <a:bodyPr/>
                    <a:lstStyle/>
                    <a:p>
                      <a:r>
                        <a:rPr lang="en-US" sz="1600" i="1" dirty="0" smtClean="0"/>
                        <a:t>Depart</a:t>
                      </a:r>
                      <a:r>
                        <a:rPr lang="en-US" sz="1600" i="1" baseline="0" dirty="0" smtClean="0"/>
                        <a:t> from Chiang Mai (CNX) for Bangkok (check-in)</a:t>
                      </a:r>
                      <a:endParaRPr lang="en-US" sz="1600" i="1" dirty="0"/>
                    </a:p>
                  </a:txBody>
                  <a:tcPr/>
                </a:tc>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Sat</a:t>
                      </a:r>
                      <a:r>
                        <a:rPr lang="en-US" sz="1600" baseline="0" dirty="0" smtClean="0"/>
                        <a:t>-Sun, 14/7 – 15/7</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Rest &amp; Explore Bangkok City</a:t>
                      </a:r>
                    </a:p>
                  </a:txBody>
                  <a:tcPr/>
                </a:tc>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Mon–Fri,</a:t>
                      </a:r>
                      <a:r>
                        <a:rPr lang="en-US" sz="1600" baseline="0" dirty="0" smtClean="0"/>
                        <a:t> </a:t>
                      </a:r>
                      <a:r>
                        <a:rPr lang="en-US" sz="1600" dirty="0" smtClean="0"/>
                        <a:t>16/7 -20/7/2012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Depart from Bangkok </a:t>
                      </a:r>
                      <a:r>
                        <a:rPr lang="en-US" sz="1600" i="1" baseline="0" dirty="0" smtClean="0"/>
                        <a:t>(</a:t>
                      </a:r>
                      <a:r>
                        <a:rPr lang="en-US" sz="1600" i="1" dirty="0" smtClean="0"/>
                        <a:t>BKK) for</a:t>
                      </a:r>
                      <a:r>
                        <a:rPr lang="en-US" sz="1600" i="1" baseline="0" dirty="0" smtClean="0"/>
                        <a:t> Myanmar (YGN) </a:t>
                      </a:r>
                      <a:endParaRPr lang="en-US" sz="1600" i="1" dirty="0" smtClean="0"/>
                    </a:p>
                  </a:txBody>
                  <a:tcPr/>
                </a:tc>
              </a:tr>
              <a:tr h="335280">
                <a:tc>
                  <a:txBody>
                    <a:bodyPr/>
                    <a:lstStyle/>
                    <a:p>
                      <a:pPr algn="l"/>
                      <a:r>
                        <a:rPr lang="en-US" sz="1600" dirty="0" smtClean="0"/>
                        <a:t>Fri, 20/7/2012</a:t>
                      </a:r>
                      <a:endParaRPr lang="en-US" sz="1600" dirty="0"/>
                    </a:p>
                  </a:txBody>
                  <a:tcPr/>
                </a:tc>
                <a:tc>
                  <a:txBody>
                    <a:bodyPr/>
                    <a:lstStyle/>
                    <a:p>
                      <a:r>
                        <a:rPr lang="en-US" sz="1600" i="1" dirty="0" smtClean="0"/>
                        <a:t>Arrive Bangkok</a:t>
                      </a:r>
                      <a:endParaRPr lang="en-US" sz="1600" i="1" dirty="0"/>
                    </a:p>
                  </a:txBody>
                  <a:tcPr/>
                </a:tc>
              </a:tr>
              <a:tr h="335280">
                <a:tc>
                  <a:txBody>
                    <a:bodyPr/>
                    <a:lstStyle/>
                    <a:p>
                      <a:pPr algn="l"/>
                      <a:r>
                        <a:rPr lang="en-US" sz="1600" dirty="0" smtClean="0"/>
                        <a:t>Sat,</a:t>
                      </a:r>
                      <a:r>
                        <a:rPr lang="en-US" sz="1600" baseline="0" dirty="0" smtClean="0"/>
                        <a:t> </a:t>
                      </a:r>
                      <a:r>
                        <a:rPr lang="en-US" sz="1600" dirty="0" smtClean="0"/>
                        <a:t>21/7</a:t>
                      </a:r>
                      <a:r>
                        <a:rPr lang="en-US" sz="1600" baseline="0" dirty="0" smtClean="0"/>
                        <a:t> </a:t>
                      </a:r>
                      <a:r>
                        <a:rPr lang="en-US" sz="1600" dirty="0" smtClean="0"/>
                        <a:t>– 22/7/2012</a:t>
                      </a:r>
                      <a:endParaRPr lang="en-US" sz="1600" dirty="0"/>
                    </a:p>
                  </a:txBody>
                  <a:tcPr/>
                </a:tc>
                <a:tc>
                  <a:txBody>
                    <a:bodyPr/>
                    <a:lstStyle/>
                    <a:p>
                      <a:r>
                        <a:rPr lang="en-US" sz="1600" i="1" dirty="0" smtClean="0"/>
                        <a:t>Rest &amp; Prepare for Class</a:t>
                      </a:r>
                      <a:endParaRPr lang="en-US" sz="1600" i="1"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612063" cy="849295"/>
          </a:xfrm>
        </p:spPr>
        <p:txBody>
          <a:bodyPr/>
          <a:lstStyle/>
          <a:p>
            <a:r>
              <a:rPr lang="en-US" sz="3600" dirty="0" smtClean="0">
                <a:effectLst>
                  <a:outerShdw blurRad="38100" dist="38100" dir="2700000" algn="tl">
                    <a:srgbClr val="C0C0C0"/>
                  </a:outerShdw>
                </a:effectLst>
              </a:rPr>
              <a:t>Learning Schedule</a:t>
            </a:r>
          </a:p>
        </p:txBody>
      </p:sp>
      <p:sp>
        <p:nvSpPr>
          <p:cNvPr id="3" name="Content Placeholder 2"/>
          <p:cNvSpPr>
            <a:spLocks noGrp="1"/>
          </p:cNvSpPr>
          <p:nvPr>
            <p:ph idx="1"/>
          </p:nvPr>
        </p:nvSpPr>
        <p:spPr>
          <a:xfrm>
            <a:off x="285720" y="1857364"/>
            <a:ext cx="8643997" cy="3929090"/>
          </a:xfrm>
        </p:spPr>
        <p:txBody>
          <a:bodyPr>
            <a:normAutofit/>
          </a:bodyPr>
          <a:lstStyle/>
          <a:p>
            <a:pPr>
              <a:buNone/>
            </a:pPr>
            <a:r>
              <a:rPr lang="en-US" sz="4500" dirty="0" smtClean="0">
                <a:effectLst>
                  <a:outerShdw blurRad="38100" dist="38100" dir="2700000" algn="tl">
                    <a:srgbClr val="000000">
                      <a:alpha val="43137"/>
                    </a:srgbClr>
                  </a:outerShdw>
                </a:effectLst>
              </a:rPr>
              <a:t>	</a:t>
            </a:r>
            <a:endParaRPr lang="en-US" sz="4500" dirty="0" smtClean="0">
              <a:effectLst/>
            </a:endParaRPr>
          </a:p>
          <a:p>
            <a:pPr>
              <a:buNone/>
            </a:pPr>
            <a:r>
              <a:rPr lang="en-US" sz="4500" dirty="0" smtClean="0">
                <a:effectLst/>
              </a:rPr>
              <a:t>	</a:t>
            </a:r>
            <a:endParaRPr lang="en-US" sz="45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24"/>
            <a:ext cx="959207" cy="678156"/>
          </a:xfrm>
          <a:prstGeom prst="rect">
            <a:avLst/>
          </a:prstGeom>
          <a:noFill/>
        </p:spPr>
      </p:pic>
      <p:sp>
        <p:nvSpPr>
          <p:cNvPr id="5" name="Slide Number Placeholder 4"/>
          <p:cNvSpPr>
            <a:spLocks noGrp="1"/>
          </p:cNvSpPr>
          <p:nvPr>
            <p:ph type="sldNum" sz="quarter" idx="12"/>
          </p:nvPr>
        </p:nvSpPr>
        <p:spPr>
          <a:xfrm>
            <a:off x="8539194" y="6651014"/>
            <a:ext cx="533400" cy="278448"/>
          </a:xfrm>
        </p:spPr>
        <p:txBody>
          <a:bodyPr/>
          <a:lstStyle/>
          <a:p>
            <a:fld id="{47D01B12-F86F-4614-B3B1-AA3C5567B6D8}" type="slidenum">
              <a:rPr lang="en-US" smtClean="0"/>
              <a:pPr/>
              <a:t>31</a:t>
            </a:fld>
            <a:endParaRPr lang="en-US" dirty="0"/>
          </a:p>
        </p:txBody>
      </p:sp>
      <p:graphicFrame>
        <p:nvGraphicFramePr>
          <p:cNvPr id="7" name="Table 6"/>
          <p:cNvGraphicFramePr>
            <a:graphicFrameLocks noGrp="1"/>
          </p:cNvGraphicFramePr>
          <p:nvPr/>
        </p:nvGraphicFramePr>
        <p:xfrm>
          <a:off x="142844" y="892482"/>
          <a:ext cx="8929750" cy="5751228"/>
        </p:xfrm>
        <a:graphic>
          <a:graphicData uri="http://schemas.openxmlformats.org/drawingml/2006/table">
            <a:tbl>
              <a:tblPr firstRow="1" bandRow="1">
                <a:tableStyleId>{5C22544A-7EE6-4342-B048-85BDC9FD1C3A}</a:tableStyleId>
              </a:tblPr>
              <a:tblGrid>
                <a:gridCol w="2071702"/>
                <a:gridCol w="5000660"/>
                <a:gridCol w="1857388"/>
              </a:tblGrid>
              <a:tr h="357191">
                <a:tc>
                  <a:txBody>
                    <a:bodyPr/>
                    <a:lstStyle/>
                    <a:p>
                      <a:pPr algn="ctr"/>
                      <a:r>
                        <a:rPr lang="en-US" sz="1600" dirty="0" smtClean="0"/>
                        <a:t>Start Date</a:t>
                      </a:r>
                      <a:endParaRPr lang="en-US" sz="1600" dirty="0"/>
                    </a:p>
                  </a:txBody>
                  <a:tcPr/>
                </a:tc>
                <a:tc>
                  <a:txBody>
                    <a:bodyPr/>
                    <a:lstStyle/>
                    <a:p>
                      <a:pPr algn="ctr"/>
                      <a:r>
                        <a:rPr lang="en-US" sz="1600" dirty="0" smtClean="0"/>
                        <a:t> Session (3</a:t>
                      </a:r>
                      <a:r>
                        <a:rPr lang="en-US" sz="1600" baseline="0" dirty="0" smtClean="0"/>
                        <a:t> hours</a:t>
                      </a:r>
                      <a:r>
                        <a:rPr lang="en-US" sz="1600" dirty="0" smtClean="0"/>
                        <a:t>)</a:t>
                      </a:r>
                      <a:endParaRPr lang="en-US" sz="1600" dirty="0"/>
                    </a:p>
                  </a:txBody>
                  <a:tcPr/>
                </a:tc>
                <a:tc>
                  <a:txBody>
                    <a:bodyPr/>
                    <a:lstStyle/>
                    <a:p>
                      <a:pPr algn="ctr"/>
                      <a:r>
                        <a:rPr lang="en-US" sz="1600" baseline="0" dirty="0" smtClean="0"/>
                        <a:t>Coach </a:t>
                      </a:r>
                      <a:endParaRPr lang="en-US" sz="1600" dirty="0"/>
                    </a:p>
                  </a:txBody>
                  <a:tcPr/>
                </a:tc>
              </a:tr>
              <a:tr h="428627">
                <a:tc>
                  <a:txBody>
                    <a:bodyPr/>
                    <a:lstStyle/>
                    <a:p>
                      <a:pPr algn="l"/>
                      <a:r>
                        <a:rPr lang="en-US" sz="1600" b="1" dirty="0" smtClean="0">
                          <a:solidFill>
                            <a:srgbClr val="002060"/>
                          </a:solidFill>
                        </a:rPr>
                        <a:t>Week 3   STUDY</a:t>
                      </a:r>
                      <a:endParaRPr lang="en-US" sz="1600" b="1" dirty="0">
                        <a:solidFill>
                          <a:srgbClr val="002060"/>
                        </a:solidFill>
                      </a:endParaRPr>
                    </a:p>
                  </a:txBody>
                  <a:tcPr>
                    <a:solidFill>
                      <a:srgbClr val="CCECFF"/>
                    </a:solidFill>
                  </a:tcPr>
                </a:tc>
                <a:tc>
                  <a:txBody>
                    <a:bodyPr/>
                    <a:lstStyle/>
                    <a:p>
                      <a:pPr algn="ctr"/>
                      <a:r>
                        <a:rPr lang="en-US" sz="1600" b="1" dirty="0" smtClean="0">
                          <a:solidFill>
                            <a:srgbClr val="002060"/>
                          </a:solidFill>
                        </a:rPr>
                        <a:t>Module 1:  ASEAN 21</a:t>
                      </a:r>
                      <a:r>
                        <a:rPr lang="en-US" sz="1600" b="1" baseline="30000" dirty="0" smtClean="0">
                          <a:solidFill>
                            <a:srgbClr val="002060"/>
                          </a:solidFill>
                        </a:rPr>
                        <a:t>st</a:t>
                      </a:r>
                      <a:r>
                        <a:rPr lang="en-US" sz="1600" b="1" dirty="0" smtClean="0">
                          <a:solidFill>
                            <a:srgbClr val="002060"/>
                          </a:solidFill>
                        </a:rPr>
                        <a:t> Century</a:t>
                      </a:r>
                      <a:r>
                        <a:rPr lang="en-US" sz="1600" b="1" baseline="0" dirty="0" smtClean="0">
                          <a:solidFill>
                            <a:srgbClr val="002060"/>
                          </a:solidFill>
                        </a:rPr>
                        <a:t> Leadership </a:t>
                      </a:r>
                      <a:endParaRPr lang="en-US" sz="1600" b="1" dirty="0">
                        <a:solidFill>
                          <a:srgbClr val="002060"/>
                        </a:solidFill>
                      </a:endParaRPr>
                    </a:p>
                  </a:txBody>
                  <a:tcPr>
                    <a:solidFill>
                      <a:srgbClr val="CCECFF"/>
                    </a:solidFill>
                  </a:tcPr>
                </a:tc>
                <a:tc>
                  <a:txBody>
                    <a:bodyPr/>
                    <a:lstStyle/>
                    <a:p>
                      <a:endParaRPr lang="en-US" sz="1600" dirty="0">
                        <a:solidFill>
                          <a:srgbClr val="002060"/>
                        </a:solidFill>
                      </a:endParaRPr>
                    </a:p>
                  </a:txBody>
                  <a:tcPr>
                    <a:solidFill>
                      <a:srgbClr val="CCECFF"/>
                    </a:solidFill>
                  </a:tcPr>
                </a:tc>
              </a:tr>
              <a:tr h="1357322">
                <a:tc>
                  <a:txBody>
                    <a:bodyPr/>
                    <a:lstStyle/>
                    <a:p>
                      <a:pPr algn="l"/>
                      <a:r>
                        <a:rPr lang="en-US" sz="1600" dirty="0" smtClean="0"/>
                        <a:t>Mon–Fri</a:t>
                      </a:r>
                    </a:p>
                    <a:p>
                      <a:pPr algn="l"/>
                      <a:r>
                        <a:rPr lang="en-US" sz="1600" dirty="0" smtClean="0"/>
                        <a:t>23/7</a:t>
                      </a:r>
                      <a:r>
                        <a:rPr lang="en-US" sz="1600" baseline="0" dirty="0" smtClean="0"/>
                        <a:t> – 27/7</a:t>
                      </a:r>
                      <a:endParaRPr lang="en-US" sz="1600" dirty="0"/>
                    </a:p>
                  </a:txBody>
                  <a:tcPr/>
                </a:tc>
                <a:tc>
                  <a:txBody>
                    <a:bodyPr/>
                    <a:lstStyle/>
                    <a:p>
                      <a:r>
                        <a:rPr lang="en-US" sz="1400" b="1" i="0" dirty="0" smtClean="0"/>
                        <a:t>Day 1</a:t>
                      </a:r>
                      <a:r>
                        <a:rPr lang="en-US" sz="1400" b="1" i="1" dirty="0" smtClean="0"/>
                        <a:t> </a:t>
                      </a:r>
                    </a:p>
                    <a:p>
                      <a:r>
                        <a:rPr lang="en-US" sz="1400" i="1" u="sng" dirty="0" smtClean="0"/>
                        <a:t>Morning: </a:t>
                      </a:r>
                      <a:r>
                        <a:rPr lang="en-US" sz="1400" b="1" i="1" dirty="0" smtClean="0">
                          <a:solidFill>
                            <a:schemeClr val="tx1"/>
                          </a:solidFill>
                        </a:rPr>
                        <a:t>Opening Remark by Chairman</a:t>
                      </a:r>
                      <a:r>
                        <a:rPr lang="en-US" sz="1400" b="1" i="1" baseline="0" dirty="0" smtClean="0">
                          <a:solidFill>
                            <a:schemeClr val="tx1"/>
                          </a:solidFill>
                        </a:rPr>
                        <a:t> of </a:t>
                      </a:r>
                    </a:p>
                    <a:p>
                      <a:r>
                        <a:rPr lang="en-US" sz="1400" b="1" i="1" baseline="0" dirty="0" smtClean="0">
                          <a:solidFill>
                            <a:schemeClr val="tx1"/>
                          </a:solidFill>
                        </a:rPr>
                        <a:t>                 </a:t>
                      </a:r>
                      <a:r>
                        <a:rPr lang="en-US" sz="1400" b="1" i="1" baseline="0" smtClean="0">
                          <a:solidFill>
                            <a:schemeClr val="tx1"/>
                          </a:solidFill>
                        </a:rPr>
                        <a:t>Nation </a:t>
                      </a:r>
                      <a:r>
                        <a:rPr lang="en-US" sz="1400" b="1" i="1" baseline="0" smtClean="0">
                          <a:solidFill>
                            <a:schemeClr val="tx1"/>
                          </a:solidFill>
                        </a:rPr>
                        <a:t>University </a:t>
                      </a:r>
                      <a:r>
                        <a:rPr lang="en-US" sz="1400" b="1" i="1" baseline="0" dirty="0" smtClean="0">
                          <a:solidFill>
                            <a:schemeClr val="tx1"/>
                          </a:solidFill>
                        </a:rPr>
                        <a:t>Council</a:t>
                      </a:r>
                      <a:endParaRPr lang="en-US" sz="1400" b="1" i="1" dirty="0" smtClean="0">
                        <a:solidFill>
                          <a:schemeClr val="tx1"/>
                        </a:solidFill>
                      </a:endParaRPr>
                    </a:p>
                    <a:p>
                      <a:endParaRPr lang="en-US" sz="1400" i="1" dirty="0" smtClean="0"/>
                    </a:p>
                    <a:p>
                      <a:r>
                        <a:rPr lang="en-US" sz="1400" i="1" u="sng" dirty="0" smtClean="0"/>
                        <a:t>Afternoon</a:t>
                      </a:r>
                      <a:r>
                        <a:rPr lang="en-US" sz="1400" i="1" dirty="0" smtClean="0"/>
                        <a:t>:</a:t>
                      </a:r>
                      <a:r>
                        <a:rPr lang="en-US" sz="1400" i="1" baseline="0" dirty="0" smtClean="0"/>
                        <a:t> </a:t>
                      </a:r>
                      <a:r>
                        <a:rPr lang="en-US" sz="1400" i="1" dirty="0" smtClean="0"/>
                        <a:t>Leadership in the 21</a:t>
                      </a:r>
                      <a:r>
                        <a:rPr lang="en-US" sz="1400" i="1" baseline="30000" dirty="0" smtClean="0"/>
                        <a:t>st</a:t>
                      </a:r>
                      <a:r>
                        <a:rPr lang="en-US" sz="1400" i="1" dirty="0" smtClean="0"/>
                        <a:t> Century: The</a:t>
                      </a:r>
                      <a:r>
                        <a:rPr lang="en-US" sz="1400" i="1" baseline="0" dirty="0" smtClean="0"/>
                        <a:t> </a:t>
                      </a:r>
                      <a:r>
                        <a:rPr lang="en-US" sz="1400" i="1" dirty="0" smtClean="0"/>
                        <a:t>Art &amp; Science of </a:t>
                      </a:r>
                    </a:p>
                    <a:p>
                      <a:r>
                        <a:rPr lang="en-US" sz="1400" i="1" dirty="0" smtClean="0"/>
                        <a:t>                  </a:t>
                      </a:r>
                      <a:r>
                        <a:rPr lang="en-US" sz="1400" i="1" baseline="0" dirty="0" smtClean="0"/>
                        <a:t> </a:t>
                      </a:r>
                      <a:r>
                        <a:rPr lang="en-US" sz="1400" i="1" dirty="0" smtClean="0"/>
                        <a:t>Successful</a:t>
                      </a:r>
                      <a:r>
                        <a:rPr lang="en-US" sz="1400" i="1" baseline="0" dirty="0" smtClean="0"/>
                        <a:t> </a:t>
                      </a:r>
                      <a:r>
                        <a:rPr lang="en-US" sz="1400" i="1" dirty="0" smtClean="0"/>
                        <a:t>Asian</a:t>
                      </a:r>
                      <a:r>
                        <a:rPr lang="en-US" sz="1400" i="1" baseline="0" dirty="0" smtClean="0"/>
                        <a:t> Leaders</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Mr.</a:t>
                      </a:r>
                      <a:r>
                        <a:rPr lang="en-US" sz="1400" baseline="0" dirty="0" smtClean="0"/>
                        <a:t> </a:t>
                      </a:r>
                      <a:r>
                        <a:rPr lang="en-US" sz="1400" baseline="0" dirty="0" err="1" smtClean="0"/>
                        <a:t>Thanachai</a:t>
                      </a:r>
                      <a:r>
                        <a:rPr lang="en-US" sz="1400" baseline="0" dirty="0" smtClean="0"/>
                        <a:t> </a:t>
                      </a:r>
                      <a:r>
                        <a:rPr lang="en-US" sz="1400" baseline="0" dirty="0" err="1" smtClean="0"/>
                        <a:t>Theerapattanavong</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 Dawn </a:t>
                      </a:r>
                      <a:r>
                        <a:rPr lang="en-US" sz="1400" dirty="0" err="1" smtClean="0"/>
                        <a:t>Dekle</a:t>
                      </a:r>
                      <a:r>
                        <a:rPr lang="en-US" sz="1400" dirty="0" smtClean="0"/>
                        <a:t>*</a:t>
                      </a:r>
                    </a:p>
                  </a:txBody>
                  <a:tcPr/>
                </a:tc>
              </a:tr>
              <a:tr h="1414482">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t>Day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0" baseline="0" dirty="0" smtClean="0"/>
                        <a:t> </a:t>
                      </a:r>
                      <a:r>
                        <a:rPr lang="en-US" sz="1400" i="1" u="sng" baseline="0" dirty="0" smtClean="0"/>
                        <a:t>Morning: </a:t>
                      </a:r>
                      <a:r>
                        <a:rPr lang="en-US" sz="1400" i="1" dirty="0" smtClean="0"/>
                        <a:t>Leadership Transformation</a:t>
                      </a:r>
                      <a:r>
                        <a:rPr lang="en-US" sz="1400" i="1" baseline="0" dirty="0" smtClean="0"/>
                        <a:t> in Response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smtClean="0"/>
                        <a:t>                 Regionalization</a:t>
                      </a:r>
                    </a:p>
                    <a:p>
                      <a:endParaRPr lang="en-US" sz="1400" i="1" u="sng" baseline="0" dirty="0" smtClean="0"/>
                    </a:p>
                    <a:p>
                      <a:r>
                        <a:rPr lang="en-US" sz="1400" i="1" u="sng" baseline="0" dirty="0" smtClean="0"/>
                        <a:t>Afternoon: </a:t>
                      </a:r>
                      <a:r>
                        <a:rPr lang="en-US" sz="1400" i="1" baseline="0" dirty="0" smtClean="0"/>
                        <a:t>Visionary Leaders for Competitive </a:t>
                      </a:r>
                    </a:p>
                    <a:p>
                      <a:r>
                        <a:rPr lang="en-US" sz="1400" i="1" baseline="0" dirty="0" smtClean="0"/>
                        <a:t>                   Advantage</a:t>
                      </a:r>
                      <a:endParaRPr lang="en-US" sz="14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a:t>
                      </a:r>
                      <a:r>
                        <a:rPr lang="en-US" sz="1400" baseline="0" dirty="0" smtClean="0"/>
                        <a:t> </a:t>
                      </a:r>
                      <a:r>
                        <a:rPr lang="en-US" sz="1400" baseline="0" dirty="0" err="1" smtClean="0"/>
                        <a:t>Piyasvasti</a:t>
                      </a:r>
                      <a:r>
                        <a:rPr lang="en-US" sz="1400" baseline="0" dirty="0" smtClean="0"/>
                        <a:t> </a:t>
                      </a:r>
                      <a:r>
                        <a:rPr lang="en-US" sz="1400" baseline="0" dirty="0" err="1" smtClean="0"/>
                        <a:t>Amaranand</a:t>
                      </a:r>
                      <a:r>
                        <a:rPr lang="en-US" sz="1400" baseline="0" dirty="0" smtClean="0"/>
                        <a:t>/Mr. </a:t>
                      </a:r>
                      <a:r>
                        <a:rPr lang="en-US" sz="1400" baseline="0" dirty="0" err="1" smtClean="0"/>
                        <a:t>Banthoon</a:t>
                      </a:r>
                      <a:r>
                        <a:rPr lang="en-US" sz="1400" baseline="0" dirty="0" smtClean="0"/>
                        <a:t> </a:t>
                      </a:r>
                      <a:r>
                        <a:rPr lang="en-US" sz="1400" baseline="0" dirty="0" err="1" smtClean="0"/>
                        <a:t>Lamsam</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 </a:t>
                      </a:r>
                      <a:r>
                        <a:rPr lang="en-US" sz="1400" dirty="0" err="1" smtClean="0"/>
                        <a:t>Pailin</a:t>
                      </a:r>
                      <a:r>
                        <a:rPr lang="en-US" sz="1400" dirty="0" smtClean="0"/>
                        <a:t> </a:t>
                      </a:r>
                      <a:r>
                        <a:rPr lang="en-US" sz="1400" dirty="0" err="1" smtClean="0"/>
                        <a:t>Chuchottaworn</a:t>
                      </a:r>
                      <a:endParaRPr lang="en-US" sz="1400" dirty="0" smtClean="0"/>
                    </a:p>
                  </a:txBody>
                  <a:tcPr/>
                </a:tc>
              </a:tr>
              <a:tr h="414334">
                <a:tc>
                  <a:txBody>
                    <a:bodyPr/>
                    <a:lstStyle/>
                    <a:p>
                      <a:endParaRPr lang="en-US" sz="1600" dirty="0"/>
                    </a:p>
                  </a:txBody>
                  <a:tcPr/>
                </a:tc>
                <a:tc>
                  <a:txBody>
                    <a:bodyPr/>
                    <a:lstStyle/>
                    <a:p>
                      <a:r>
                        <a:rPr lang="en-US" sz="1400" b="1" dirty="0" smtClean="0"/>
                        <a:t>Day 3  </a:t>
                      </a:r>
                      <a:r>
                        <a:rPr lang="en-US" sz="1400" i="1" dirty="0" smtClean="0"/>
                        <a:t>Creative</a:t>
                      </a:r>
                      <a:r>
                        <a:rPr lang="en-US" sz="1400" i="1" baseline="0" dirty="0" smtClean="0"/>
                        <a:t> Leadership in Globalized Era: The Differentiating </a:t>
                      </a:r>
                    </a:p>
                    <a:p>
                      <a:r>
                        <a:rPr lang="en-US" sz="1400" i="1" baseline="0" dirty="0" smtClean="0"/>
                        <a:t>              Factors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Mr.</a:t>
                      </a:r>
                      <a:r>
                        <a:rPr lang="en-US" sz="1400" baseline="0" dirty="0" smtClean="0"/>
                        <a:t> Kan </a:t>
                      </a:r>
                      <a:r>
                        <a:rPr lang="en-US" sz="1400" baseline="0" dirty="0" err="1" smtClean="0"/>
                        <a:t>Trakulhoon</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r>
              <a:tr h="500066">
                <a:tc>
                  <a:txBody>
                    <a:bodyPr/>
                    <a:lstStyle/>
                    <a:p>
                      <a:endParaRPr lang="en-US" sz="1600" dirty="0"/>
                    </a:p>
                  </a:txBody>
                  <a:tcPr/>
                </a:tc>
                <a:tc>
                  <a:txBody>
                    <a:bodyPr/>
                    <a:lstStyle/>
                    <a:p>
                      <a:r>
                        <a:rPr lang="en-US" sz="1400" b="1" dirty="0" smtClean="0"/>
                        <a:t>Day</a:t>
                      </a:r>
                      <a:r>
                        <a:rPr lang="en-US" sz="1400" b="1" baseline="0" dirty="0" smtClean="0"/>
                        <a:t> 4</a:t>
                      </a:r>
                      <a:r>
                        <a:rPr lang="en-US" sz="1400" baseline="0" dirty="0" smtClean="0"/>
                        <a:t>  </a:t>
                      </a:r>
                      <a:r>
                        <a:rPr lang="en-US" sz="1400" i="1" baseline="0" dirty="0" smtClean="0"/>
                        <a:t>Effective Leaders in the Asian Context</a:t>
                      </a:r>
                      <a:endParaRPr lang="en-US" sz="1400" i="1" dirty="0"/>
                    </a:p>
                  </a:txBody>
                  <a:tcPr/>
                </a:tc>
                <a:tc>
                  <a:txBody>
                    <a:bodyPr/>
                    <a:lstStyle/>
                    <a:p>
                      <a:pPr algn="l"/>
                      <a:r>
                        <a:rPr lang="en-US" sz="1400" dirty="0" smtClean="0"/>
                        <a:t>Mr. </a:t>
                      </a:r>
                      <a:r>
                        <a:rPr lang="en-US" sz="1400" dirty="0" err="1" smtClean="0"/>
                        <a:t>Thapana</a:t>
                      </a:r>
                      <a:r>
                        <a:rPr lang="en-US" sz="1400" dirty="0" smtClean="0"/>
                        <a:t> S./Mr. </a:t>
                      </a:r>
                      <a:r>
                        <a:rPr lang="en-US" sz="1400" dirty="0" err="1" smtClean="0"/>
                        <a:t>Banthoon</a:t>
                      </a:r>
                      <a:r>
                        <a:rPr lang="en-US" sz="1400" baseline="0" dirty="0" smtClean="0"/>
                        <a:t> </a:t>
                      </a:r>
                      <a:r>
                        <a:rPr lang="en-US" sz="1400" baseline="0" dirty="0" err="1" smtClean="0"/>
                        <a:t>Lamsam</a:t>
                      </a:r>
                      <a:endParaRPr lang="en-US" sz="1400" dirty="0"/>
                    </a:p>
                  </a:txBody>
                  <a:tcPr/>
                </a:tc>
              </a:tr>
              <a:tr h="563888">
                <a:tc>
                  <a:txBody>
                    <a:bodyPr/>
                    <a:lstStyle/>
                    <a:p>
                      <a:endParaRPr lang="en-US" sz="1600" dirty="0"/>
                    </a:p>
                  </a:txBody>
                  <a:tcPr/>
                </a:tc>
                <a:tc>
                  <a:txBody>
                    <a:bodyPr/>
                    <a:lstStyle/>
                    <a:p>
                      <a:r>
                        <a:rPr lang="en-US" sz="1400" b="1" dirty="0" smtClean="0"/>
                        <a:t>Day 5</a:t>
                      </a:r>
                      <a:r>
                        <a:rPr lang="en-US" sz="1400" b="1" baseline="0" dirty="0" smtClean="0"/>
                        <a:t>  </a:t>
                      </a:r>
                      <a:r>
                        <a:rPr lang="en-US" sz="1400" i="1" baseline="0" dirty="0" smtClean="0"/>
                        <a:t>Caring leadership</a:t>
                      </a:r>
                      <a:r>
                        <a:rPr lang="en-US" sz="1400" i="1" dirty="0" smtClean="0"/>
                        <a:t> &amp; Intercultural</a:t>
                      </a:r>
                      <a:r>
                        <a:rPr lang="en-US" sz="1400" i="1" baseline="0" dirty="0" smtClean="0"/>
                        <a:t> </a:t>
                      </a:r>
                      <a:r>
                        <a:rPr lang="en-US" sz="1400" i="1" dirty="0" smtClean="0"/>
                        <a:t>Competency</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Dr. </a:t>
                      </a:r>
                      <a:r>
                        <a:rPr lang="en-US" sz="1400" dirty="0" err="1" smtClean="0"/>
                        <a:t>Paufler</a:t>
                      </a:r>
                      <a:r>
                        <a:rPr lang="en-US" sz="1400" dirty="0" smtClean="0"/>
                        <a:t>/Dr. Heinz</a:t>
                      </a:r>
                      <a:r>
                        <a:rPr lang="en-US" sz="1400" baseline="0" dirty="0" smtClean="0"/>
                        <a:t> </a:t>
                      </a:r>
                      <a:r>
                        <a:rPr lang="en-US" sz="1400" dirty="0" smtClean="0"/>
                        <a:t>Landau</a:t>
                      </a:r>
                    </a:p>
                  </a:txBody>
                  <a:tcPr/>
                </a:tc>
              </a:tr>
              <a:tr h="542932">
                <a:tc>
                  <a:txBody>
                    <a:bodyPr/>
                    <a:lstStyle/>
                    <a:p>
                      <a:r>
                        <a:rPr lang="en-US" sz="1600" b="1" dirty="0" smtClean="0"/>
                        <a:t>Week 4 COUNTRY</a:t>
                      </a:r>
                      <a:r>
                        <a:rPr lang="en-US" sz="1600" b="1" baseline="0" dirty="0" smtClean="0"/>
                        <a:t> </a:t>
                      </a:r>
                      <a:r>
                        <a:rPr lang="en-US" sz="1600" b="1" dirty="0" smtClean="0"/>
                        <a:t>VISIT (Sun–</a:t>
                      </a:r>
                      <a:r>
                        <a:rPr lang="en-US" sz="1600" b="1" dirty="0" err="1" smtClean="0"/>
                        <a:t>Thur</a:t>
                      </a:r>
                      <a:r>
                        <a:rPr lang="en-US" sz="1600" b="1" dirty="0" smtClean="0"/>
                        <a:t>)</a:t>
                      </a:r>
                      <a:endParaRPr lang="en-US" sz="1600" b="1" dirty="0"/>
                    </a:p>
                  </a:txBody>
                  <a:tcPr>
                    <a:solidFill>
                      <a:schemeClr val="accent3">
                        <a:lumMod val="40000"/>
                        <a:lumOff val="60000"/>
                      </a:schemeClr>
                    </a:solidFill>
                  </a:tcPr>
                </a:tc>
                <a:tc>
                  <a:txBody>
                    <a:bodyPr/>
                    <a:lstStyle/>
                    <a:p>
                      <a:pPr algn="ctr"/>
                      <a:r>
                        <a:rPr lang="en-US" sz="1400" b="1" dirty="0" smtClean="0"/>
                        <a:t> Study Visit to Vietnam (5D/4N) 29/7</a:t>
                      </a:r>
                      <a:r>
                        <a:rPr lang="en-US" sz="1400" b="1" baseline="0" dirty="0" smtClean="0"/>
                        <a:t> – 2/8/2012</a:t>
                      </a:r>
                      <a:endParaRPr lang="en-US" sz="1400" b="1" dirty="0" smtClean="0"/>
                    </a:p>
                  </a:txBody>
                  <a:tcPr>
                    <a:solidFill>
                      <a:schemeClr val="accent3">
                        <a:lumMod val="40000"/>
                        <a:lumOff val="60000"/>
                      </a:schemeClr>
                    </a:solidFill>
                  </a:tcPr>
                </a:tc>
                <a:tc>
                  <a:txBody>
                    <a:bodyPr/>
                    <a:lstStyle/>
                    <a:p>
                      <a:endParaRPr lang="en-US" sz="1400" dirty="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Learning Schedule</a:t>
            </a:r>
          </a:p>
        </p:txBody>
      </p:sp>
      <p:sp>
        <p:nvSpPr>
          <p:cNvPr id="3" name="Content Placeholder 2"/>
          <p:cNvSpPr>
            <a:spLocks noGrp="1"/>
          </p:cNvSpPr>
          <p:nvPr>
            <p:ph idx="1"/>
          </p:nvPr>
        </p:nvSpPr>
        <p:spPr>
          <a:xfrm>
            <a:off x="285720" y="1857364"/>
            <a:ext cx="8643997" cy="3929090"/>
          </a:xfrm>
        </p:spPr>
        <p:txBody>
          <a:bodyPr>
            <a:normAutofit/>
          </a:bodyPr>
          <a:lstStyle/>
          <a:p>
            <a:pPr>
              <a:buNone/>
            </a:pPr>
            <a:r>
              <a:rPr lang="en-US" sz="4500" dirty="0" smtClean="0">
                <a:effectLst>
                  <a:outerShdw blurRad="38100" dist="38100" dir="2700000" algn="tl">
                    <a:srgbClr val="000000">
                      <a:alpha val="43137"/>
                    </a:srgbClr>
                  </a:outerShdw>
                </a:effectLst>
              </a:rPr>
              <a:t>	</a:t>
            </a:r>
            <a:endParaRPr lang="en-US" sz="4500" dirty="0" smtClean="0">
              <a:effectLst/>
            </a:endParaRPr>
          </a:p>
          <a:p>
            <a:pPr>
              <a:buNone/>
            </a:pPr>
            <a:r>
              <a:rPr lang="en-US" sz="4500" dirty="0" smtClean="0">
                <a:effectLst/>
              </a:rPr>
              <a:t>	</a:t>
            </a:r>
            <a:endParaRPr lang="en-US" sz="45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959207" cy="678156"/>
          </a:xfrm>
          <a:prstGeom prst="rect">
            <a:avLst/>
          </a:prstGeom>
          <a:noFill/>
        </p:spPr>
      </p:pic>
      <p:sp>
        <p:nvSpPr>
          <p:cNvPr id="5" name="Slide Number Placeholder 4"/>
          <p:cNvSpPr>
            <a:spLocks noGrp="1"/>
          </p:cNvSpPr>
          <p:nvPr>
            <p:ph type="sldNum" sz="quarter" idx="12"/>
          </p:nvPr>
        </p:nvSpPr>
        <p:spPr>
          <a:xfrm>
            <a:off x="8539194" y="6651014"/>
            <a:ext cx="533400" cy="278448"/>
          </a:xfrm>
        </p:spPr>
        <p:txBody>
          <a:bodyPr/>
          <a:lstStyle/>
          <a:p>
            <a:fld id="{47D01B12-F86F-4614-B3B1-AA3C5567B6D8}" type="slidenum">
              <a:rPr lang="en-US" smtClean="0"/>
              <a:pPr/>
              <a:t>32</a:t>
            </a:fld>
            <a:endParaRPr lang="en-US" dirty="0"/>
          </a:p>
        </p:txBody>
      </p:sp>
      <p:graphicFrame>
        <p:nvGraphicFramePr>
          <p:cNvPr id="7" name="Table 6"/>
          <p:cNvGraphicFramePr>
            <a:graphicFrameLocks noGrp="1"/>
          </p:cNvGraphicFramePr>
          <p:nvPr/>
        </p:nvGraphicFramePr>
        <p:xfrm>
          <a:off x="214282" y="1571612"/>
          <a:ext cx="8715435" cy="4157666"/>
        </p:xfrm>
        <a:graphic>
          <a:graphicData uri="http://schemas.openxmlformats.org/drawingml/2006/table">
            <a:tbl>
              <a:tblPr firstRow="1" bandRow="1">
                <a:tableStyleId>{5C22544A-7EE6-4342-B048-85BDC9FD1C3A}</a:tableStyleId>
              </a:tblPr>
              <a:tblGrid>
                <a:gridCol w="2000264"/>
                <a:gridCol w="4500594"/>
                <a:gridCol w="2214577"/>
              </a:tblGrid>
              <a:tr h="500066">
                <a:tc>
                  <a:txBody>
                    <a:bodyPr/>
                    <a:lstStyle/>
                    <a:p>
                      <a:pPr algn="ctr"/>
                      <a:r>
                        <a:rPr lang="en-US" sz="1600" dirty="0" smtClean="0"/>
                        <a:t>Start Date</a:t>
                      </a:r>
                      <a:endParaRPr lang="en-US" sz="1600" dirty="0"/>
                    </a:p>
                  </a:txBody>
                  <a:tcPr/>
                </a:tc>
                <a:tc>
                  <a:txBody>
                    <a:bodyPr/>
                    <a:lstStyle/>
                    <a:p>
                      <a:pPr algn="ctr"/>
                      <a:r>
                        <a:rPr lang="en-US" sz="1600" dirty="0" smtClean="0"/>
                        <a:t>Morning Session (3 hours)</a:t>
                      </a:r>
                      <a:endParaRPr lang="en-US" sz="1600" dirty="0"/>
                    </a:p>
                  </a:txBody>
                  <a:tcPr/>
                </a:tc>
                <a:tc>
                  <a:txBody>
                    <a:bodyPr/>
                    <a:lstStyle/>
                    <a:p>
                      <a:pPr algn="ctr"/>
                      <a:r>
                        <a:rPr lang="en-US" sz="1600" baseline="0" dirty="0" smtClean="0"/>
                        <a:t>Coach </a:t>
                      </a:r>
                      <a:endParaRPr lang="en-US" sz="1600" dirty="0"/>
                    </a:p>
                  </a:txBody>
                  <a:tcPr/>
                </a:tc>
              </a:tr>
              <a:tr h="270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Week 5 STUDY</a:t>
                      </a:r>
                    </a:p>
                  </a:txBody>
                  <a:tcPr>
                    <a:solidFill>
                      <a:srgbClr val="CCECFF"/>
                    </a:solidFill>
                  </a:tcPr>
                </a:tc>
                <a:tc>
                  <a:txBody>
                    <a:bodyPr/>
                    <a:lstStyle/>
                    <a:p>
                      <a:pPr algn="l"/>
                      <a:r>
                        <a:rPr lang="en-US" sz="1600" b="1" dirty="0" smtClean="0">
                          <a:solidFill>
                            <a:srgbClr val="002060"/>
                          </a:solidFill>
                        </a:rPr>
                        <a:t>Module 2:  Int’l Relations &amp;</a:t>
                      </a:r>
                      <a:r>
                        <a:rPr lang="en-US" sz="1600" b="1" baseline="0" dirty="0" smtClean="0">
                          <a:solidFill>
                            <a:srgbClr val="002060"/>
                          </a:solidFill>
                        </a:rPr>
                        <a:t> </a:t>
                      </a:r>
                      <a:r>
                        <a:rPr lang="en-US" sz="1600" b="1" dirty="0" smtClean="0">
                          <a:solidFill>
                            <a:srgbClr val="002060"/>
                          </a:solidFill>
                        </a:rPr>
                        <a:t>Regional Security</a:t>
                      </a:r>
                      <a:endParaRPr lang="en-US" sz="1600" b="1" dirty="0">
                        <a:solidFill>
                          <a:srgbClr val="002060"/>
                        </a:solidFill>
                      </a:endParaRPr>
                    </a:p>
                  </a:txBody>
                  <a:tcPr>
                    <a:solidFill>
                      <a:srgbClr val="CCECFF"/>
                    </a:solidFill>
                  </a:tcPr>
                </a:tc>
                <a:tc>
                  <a:txBody>
                    <a:bodyPr/>
                    <a:lstStyle/>
                    <a:p>
                      <a:endParaRPr lang="en-US" sz="1200" dirty="0"/>
                    </a:p>
                  </a:txBody>
                  <a:tcPr>
                    <a:solidFill>
                      <a:srgbClr val="CCECFF"/>
                    </a:solidFill>
                  </a:tcPr>
                </a:tc>
              </a:tr>
              <a:tr h="270205">
                <a:tc>
                  <a:txBody>
                    <a:bodyPr/>
                    <a:lstStyle/>
                    <a:p>
                      <a:r>
                        <a:rPr lang="en-US" sz="1600" dirty="0" smtClean="0"/>
                        <a:t>Mon–Fri</a:t>
                      </a:r>
                    </a:p>
                    <a:p>
                      <a:r>
                        <a:rPr lang="en-US" sz="1600" dirty="0" smtClean="0"/>
                        <a:t>6/8</a:t>
                      </a:r>
                      <a:r>
                        <a:rPr lang="en-US" sz="1600" baseline="0" dirty="0" smtClean="0"/>
                        <a:t> – 10/8</a:t>
                      </a:r>
                      <a:endParaRPr lang="en-US" sz="1600" dirty="0"/>
                    </a:p>
                  </a:txBody>
                  <a:tcPr/>
                </a:tc>
                <a:tc>
                  <a:txBody>
                    <a:bodyPr/>
                    <a:lstStyle/>
                    <a:p>
                      <a:r>
                        <a:rPr lang="en-US" sz="1600" b="1" i="0" dirty="0" smtClean="0"/>
                        <a:t>Day 6</a:t>
                      </a:r>
                      <a:r>
                        <a:rPr lang="en-US" sz="1600" b="1" i="1" dirty="0" smtClean="0"/>
                        <a:t>  </a:t>
                      </a:r>
                      <a:r>
                        <a:rPr lang="en-US" sz="1600" i="1" dirty="0" smtClean="0"/>
                        <a:t>ASEAN Engagement</a:t>
                      </a:r>
                      <a:r>
                        <a:rPr lang="en-US" sz="1600" i="1" baseline="0" dirty="0" smtClean="0"/>
                        <a:t> with Superpowers </a:t>
                      </a:r>
                    </a:p>
                    <a:p>
                      <a:r>
                        <a:rPr lang="en-US" sz="1600" i="1" baseline="0" dirty="0" smtClean="0"/>
                        <a:t>             and EU: Past, Present and Future</a:t>
                      </a:r>
                      <a:endParaRPr lang="en-US" sz="1600" i="1" dirty="0"/>
                    </a:p>
                  </a:txBody>
                  <a:tcPr/>
                </a:tc>
                <a:tc>
                  <a:txBody>
                    <a:bodyPr/>
                    <a:lstStyle/>
                    <a:p>
                      <a:pPr algn="l"/>
                      <a:r>
                        <a:rPr lang="en-US" sz="1400" dirty="0" smtClean="0"/>
                        <a:t>Mr. </a:t>
                      </a:r>
                      <a:r>
                        <a:rPr lang="en-US" sz="1400" dirty="0" err="1" smtClean="0"/>
                        <a:t>Abhisit</a:t>
                      </a:r>
                      <a:r>
                        <a:rPr lang="en-US" sz="1400" baseline="0" dirty="0" smtClean="0"/>
                        <a:t> </a:t>
                      </a:r>
                      <a:r>
                        <a:rPr lang="en-US" sz="1400" baseline="0" dirty="0" err="1" smtClean="0"/>
                        <a:t>Vejjajiva</a:t>
                      </a:r>
                      <a:endParaRPr lang="en-US" sz="1400" dirty="0"/>
                    </a:p>
                  </a:txBody>
                  <a:tcPr/>
                </a:tc>
              </a:tr>
              <a:tr h="270205">
                <a:tc>
                  <a:txBody>
                    <a:bodyPr/>
                    <a:lstStyle/>
                    <a:p>
                      <a:endParaRPr lang="en-US" sz="1600" dirty="0"/>
                    </a:p>
                  </a:txBody>
                  <a:tcPr/>
                </a:tc>
                <a:tc>
                  <a:txBody>
                    <a:bodyPr/>
                    <a:lstStyle/>
                    <a:p>
                      <a:r>
                        <a:rPr lang="en-US" sz="1600" b="1" i="0" dirty="0" smtClean="0"/>
                        <a:t>Day 7</a:t>
                      </a:r>
                      <a:r>
                        <a:rPr lang="en-US" sz="1600" b="1" i="1" dirty="0" smtClean="0"/>
                        <a:t> </a:t>
                      </a:r>
                      <a:r>
                        <a:rPr lang="en-US" sz="1600" b="1" i="1" baseline="0" dirty="0" smtClean="0"/>
                        <a:t> </a:t>
                      </a:r>
                      <a:r>
                        <a:rPr lang="en-US" sz="1600" i="1" baseline="0" dirty="0" smtClean="0"/>
                        <a:t>ASEAN &amp; EU</a:t>
                      </a:r>
                      <a:endParaRPr lang="en-US" sz="1600" i="1" dirty="0"/>
                    </a:p>
                  </a:txBody>
                  <a:tcPr/>
                </a:tc>
                <a:tc>
                  <a:txBody>
                    <a:bodyPr/>
                    <a:lstStyle/>
                    <a:p>
                      <a:pPr algn="l"/>
                      <a:r>
                        <a:rPr lang="en-US" sz="1400" dirty="0" smtClean="0"/>
                        <a:t>H.E.</a:t>
                      </a:r>
                      <a:r>
                        <a:rPr lang="en-US" sz="1400" baseline="0" dirty="0" smtClean="0"/>
                        <a:t> </a:t>
                      </a:r>
                      <a:r>
                        <a:rPr lang="en-US" sz="1400" dirty="0" smtClean="0"/>
                        <a:t>David </a:t>
                      </a:r>
                      <a:r>
                        <a:rPr lang="en-US" sz="1400" dirty="0" err="1" smtClean="0"/>
                        <a:t>Lipman</a:t>
                      </a:r>
                      <a:endParaRPr lang="en-US" sz="1400" dirty="0"/>
                    </a:p>
                  </a:txBody>
                  <a:tcPr/>
                </a:tc>
              </a:tr>
              <a:tr h="286099">
                <a:tc>
                  <a:txBody>
                    <a:bodyPr/>
                    <a:lstStyle/>
                    <a:p>
                      <a:endParaRPr lang="en-US" sz="1600" dirty="0"/>
                    </a:p>
                  </a:txBody>
                  <a:tcPr/>
                </a:tc>
                <a:tc>
                  <a:txBody>
                    <a:bodyPr/>
                    <a:lstStyle/>
                    <a:p>
                      <a:r>
                        <a:rPr lang="en-US" sz="1600" b="1" dirty="0" smtClean="0"/>
                        <a:t>Day 8  </a:t>
                      </a:r>
                      <a:r>
                        <a:rPr lang="en-US" sz="1600" i="1" dirty="0" smtClean="0"/>
                        <a:t>ASEAN</a:t>
                      </a:r>
                      <a:r>
                        <a:rPr lang="en-US" sz="1600" i="1" baseline="0" dirty="0" smtClean="0"/>
                        <a:t> &amp; US role</a:t>
                      </a:r>
                      <a:endParaRPr lang="en-US" sz="1600" i="1" dirty="0"/>
                    </a:p>
                  </a:txBody>
                  <a:tcPr/>
                </a:tc>
                <a:tc>
                  <a:txBody>
                    <a:bodyPr/>
                    <a:lstStyle/>
                    <a:p>
                      <a:pPr algn="l"/>
                      <a:r>
                        <a:rPr lang="en-US" sz="1400" dirty="0" smtClean="0"/>
                        <a:t>Prof. Karl J.*/ H.E. Kristie</a:t>
                      </a:r>
                      <a:r>
                        <a:rPr lang="en-US" sz="1400" baseline="0" dirty="0" smtClean="0"/>
                        <a:t> Kenney</a:t>
                      </a:r>
                      <a:endParaRPr lang="en-US" sz="1400" dirty="0"/>
                    </a:p>
                  </a:txBody>
                  <a:tcPr/>
                </a:tc>
              </a:tr>
              <a:tr h="270205">
                <a:tc>
                  <a:txBody>
                    <a:bodyPr/>
                    <a:lstStyle/>
                    <a:p>
                      <a:endParaRPr lang="en-US" sz="1600" dirty="0"/>
                    </a:p>
                  </a:txBody>
                  <a:tcPr/>
                </a:tc>
                <a:tc>
                  <a:txBody>
                    <a:bodyPr/>
                    <a:lstStyle/>
                    <a:p>
                      <a:r>
                        <a:rPr lang="en-US" sz="1600" b="1" dirty="0" smtClean="0"/>
                        <a:t>Day</a:t>
                      </a:r>
                      <a:r>
                        <a:rPr lang="en-US" sz="1600" b="1" baseline="0" dirty="0" smtClean="0"/>
                        <a:t> 9  </a:t>
                      </a:r>
                      <a:r>
                        <a:rPr lang="en-US" sz="1600" i="1" baseline="0" dirty="0" smtClean="0"/>
                        <a:t>ASEAN Political Cooperation &amp; its </a:t>
                      </a:r>
                    </a:p>
                    <a:p>
                      <a:r>
                        <a:rPr lang="en-US" sz="1600" i="1" baseline="0" dirty="0" smtClean="0"/>
                        <a:t>            influence and future prospects</a:t>
                      </a:r>
                      <a:endParaRPr lang="en-US" sz="1600" i="1" dirty="0"/>
                    </a:p>
                  </a:txBody>
                  <a:tcPr/>
                </a:tc>
                <a:tc>
                  <a:txBody>
                    <a:bodyPr/>
                    <a:lstStyle/>
                    <a:p>
                      <a:pPr algn="l"/>
                      <a:r>
                        <a:rPr lang="en-US" sz="1400" dirty="0" smtClean="0"/>
                        <a:t>Dr. </a:t>
                      </a:r>
                      <a:r>
                        <a:rPr lang="en-US" sz="1400" dirty="0" err="1" smtClean="0"/>
                        <a:t>Pavin</a:t>
                      </a:r>
                      <a:r>
                        <a:rPr lang="en-US" sz="1400" baseline="0" dirty="0" smtClean="0"/>
                        <a:t> C.</a:t>
                      </a:r>
                      <a:r>
                        <a:rPr lang="en-US" sz="1400" dirty="0" smtClean="0"/>
                        <a:t> */ </a:t>
                      </a:r>
                      <a:r>
                        <a:rPr lang="en-US" sz="1400" b="0" dirty="0" smtClean="0"/>
                        <a:t>Mr. </a:t>
                      </a:r>
                      <a:r>
                        <a:rPr lang="en-US" sz="1400" b="0" dirty="0" err="1" smtClean="0"/>
                        <a:t>Kavi</a:t>
                      </a:r>
                      <a:r>
                        <a:rPr lang="en-US" sz="1400" b="0" dirty="0" smtClean="0"/>
                        <a:t> </a:t>
                      </a:r>
                      <a:r>
                        <a:rPr lang="en-US" sz="1400" b="0" dirty="0" err="1" smtClean="0"/>
                        <a:t>Chongkittavorn</a:t>
                      </a:r>
                      <a:r>
                        <a:rPr lang="en-US" sz="1400" b="0" dirty="0" smtClean="0"/>
                        <a:t> /Dr. </a:t>
                      </a:r>
                      <a:r>
                        <a:rPr lang="en-US" sz="1400" b="0" dirty="0" err="1" smtClean="0"/>
                        <a:t>Panitan</a:t>
                      </a:r>
                      <a:r>
                        <a:rPr lang="en-US" sz="1400" b="0" dirty="0" smtClean="0"/>
                        <a:t> </a:t>
                      </a:r>
                      <a:r>
                        <a:rPr lang="en-US" sz="1400" b="0" dirty="0" err="1" smtClean="0"/>
                        <a:t>Wattanayagorn</a:t>
                      </a:r>
                      <a:endParaRPr lang="en-US" sz="1400" dirty="0"/>
                    </a:p>
                  </a:txBody>
                  <a:tcPr/>
                </a:tc>
              </a:tr>
              <a:tr h="270205">
                <a:tc>
                  <a:txBody>
                    <a:bodyPr/>
                    <a:lstStyle/>
                    <a:p>
                      <a:endParaRPr lang="en-US" sz="1600" dirty="0"/>
                    </a:p>
                  </a:txBody>
                  <a:tcPr/>
                </a:tc>
                <a:tc>
                  <a:txBody>
                    <a:bodyPr/>
                    <a:lstStyle/>
                    <a:p>
                      <a:r>
                        <a:rPr lang="en-US" sz="1600" b="1" dirty="0" smtClean="0"/>
                        <a:t>Day 10</a:t>
                      </a:r>
                      <a:r>
                        <a:rPr lang="en-US" sz="1600" b="1" baseline="0" dirty="0" smtClean="0"/>
                        <a:t>  </a:t>
                      </a:r>
                      <a:r>
                        <a:rPr lang="en-US" sz="1600" i="1" baseline="0" dirty="0" smtClean="0"/>
                        <a:t>AEC 2015: Its Implications to Businesses</a:t>
                      </a:r>
                      <a:endParaRPr lang="en-US" sz="1600" i="1" dirty="0"/>
                    </a:p>
                  </a:txBody>
                  <a:tcPr/>
                </a:tc>
                <a:tc>
                  <a:txBody>
                    <a:bodyPr/>
                    <a:lstStyle/>
                    <a:p>
                      <a:pPr algn="l"/>
                      <a:r>
                        <a:rPr lang="en-US" sz="1400" dirty="0" smtClean="0"/>
                        <a:t>Mr. </a:t>
                      </a:r>
                      <a:r>
                        <a:rPr lang="en-US" sz="1400" dirty="0" err="1" smtClean="0"/>
                        <a:t>Bauke</a:t>
                      </a:r>
                      <a:r>
                        <a:rPr lang="en-US" sz="1400" dirty="0" smtClean="0"/>
                        <a:t> </a:t>
                      </a:r>
                      <a:r>
                        <a:rPr lang="en-US" sz="1400" dirty="0" err="1" smtClean="0"/>
                        <a:t>Rouwers</a:t>
                      </a:r>
                      <a:endParaRPr lang="en-US" sz="1400" dirty="0"/>
                    </a:p>
                  </a:txBody>
                  <a:tcPr/>
                </a:tc>
              </a:tr>
              <a:tr h="270205">
                <a:tc>
                  <a:txBody>
                    <a:bodyPr/>
                    <a:lstStyle/>
                    <a:p>
                      <a:r>
                        <a:rPr lang="en-US" sz="1600" b="1" dirty="0" smtClean="0"/>
                        <a:t>Week 6 COUNTRY</a:t>
                      </a:r>
                      <a:r>
                        <a:rPr lang="en-US" sz="1600" b="1" baseline="0" dirty="0" smtClean="0"/>
                        <a:t> </a:t>
                      </a:r>
                      <a:r>
                        <a:rPr lang="en-US" sz="1600" b="1" dirty="0" smtClean="0"/>
                        <a:t>VISIT (Sun–</a:t>
                      </a:r>
                      <a:r>
                        <a:rPr lang="en-US" sz="1600" b="1" dirty="0" err="1" smtClean="0"/>
                        <a:t>Thur</a:t>
                      </a:r>
                      <a:r>
                        <a:rPr lang="en-US" sz="1600" b="1" dirty="0" smtClean="0"/>
                        <a:t>)</a:t>
                      </a:r>
                      <a:endParaRPr lang="en-US" sz="1600" b="1" dirty="0"/>
                    </a:p>
                  </a:txBody>
                  <a:tcPr>
                    <a:solidFill>
                      <a:schemeClr val="accent3">
                        <a:lumMod val="40000"/>
                        <a:lumOff val="60000"/>
                      </a:schemeClr>
                    </a:solidFill>
                  </a:tcPr>
                </a:tc>
                <a:tc>
                  <a:txBody>
                    <a:bodyPr/>
                    <a:lstStyle/>
                    <a:p>
                      <a:pPr algn="ctr"/>
                      <a:endParaRPr lang="en-US" sz="1600" b="1" dirty="0" smtClean="0"/>
                    </a:p>
                    <a:p>
                      <a:pPr algn="ctr"/>
                      <a:r>
                        <a:rPr lang="en-US" sz="1600" b="1" dirty="0" smtClean="0"/>
                        <a:t> Study Visit to China (5D/4N) </a:t>
                      </a:r>
                    </a:p>
                    <a:p>
                      <a:pPr algn="ctr"/>
                      <a:r>
                        <a:rPr lang="en-US" sz="1600" b="1" dirty="0" smtClean="0"/>
                        <a:t>12/8</a:t>
                      </a:r>
                      <a:r>
                        <a:rPr lang="en-US" sz="1600" b="1" baseline="0" dirty="0" smtClean="0"/>
                        <a:t> – 16/8/2012</a:t>
                      </a:r>
                      <a:endParaRPr lang="en-US" sz="1600" b="1" dirty="0" smtClean="0"/>
                    </a:p>
                  </a:txBody>
                  <a:tcPr>
                    <a:solidFill>
                      <a:schemeClr val="accent3">
                        <a:lumMod val="40000"/>
                        <a:lumOff val="60000"/>
                      </a:schemeClr>
                    </a:solidFill>
                  </a:tcPr>
                </a:tc>
                <a:tc>
                  <a:txBody>
                    <a:bodyPr/>
                    <a:lstStyle/>
                    <a:p>
                      <a:endParaRPr lang="en-US" sz="1600" dirty="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Learning Schedule</a:t>
            </a:r>
          </a:p>
        </p:txBody>
      </p:sp>
      <p:sp>
        <p:nvSpPr>
          <p:cNvPr id="3" name="Content Placeholder 2"/>
          <p:cNvSpPr>
            <a:spLocks noGrp="1"/>
          </p:cNvSpPr>
          <p:nvPr>
            <p:ph idx="1"/>
          </p:nvPr>
        </p:nvSpPr>
        <p:spPr>
          <a:xfrm>
            <a:off x="285720" y="1857364"/>
            <a:ext cx="8643997" cy="3929090"/>
          </a:xfrm>
        </p:spPr>
        <p:txBody>
          <a:bodyPr>
            <a:normAutofit/>
          </a:bodyPr>
          <a:lstStyle/>
          <a:p>
            <a:pPr>
              <a:buNone/>
            </a:pPr>
            <a:r>
              <a:rPr lang="en-US" sz="4500" dirty="0" smtClean="0">
                <a:effectLst>
                  <a:outerShdw blurRad="38100" dist="38100" dir="2700000" algn="tl">
                    <a:srgbClr val="000000">
                      <a:alpha val="43137"/>
                    </a:srgbClr>
                  </a:outerShdw>
                </a:effectLst>
              </a:rPr>
              <a:t>	</a:t>
            </a:r>
            <a:endParaRPr lang="en-US" sz="4500" dirty="0" smtClean="0">
              <a:effectLst/>
            </a:endParaRPr>
          </a:p>
          <a:p>
            <a:pPr>
              <a:buNone/>
            </a:pPr>
            <a:r>
              <a:rPr lang="en-US" sz="4500" dirty="0" smtClean="0">
                <a:effectLst/>
              </a:rPr>
              <a:t>	</a:t>
            </a:r>
            <a:endParaRPr lang="en-US" sz="45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3"/>
          <a:srcRect/>
          <a:stretch>
            <a:fillRect/>
          </a:stretch>
        </p:blipFill>
        <p:spPr bwMode="auto">
          <a:xfrm>
            <a:off x="0" y="357166"/>
            <a:ext cx="959207" cy="678156"/>
          </a:xfrm>
          <a:prstGeom prst="rect">
            <a:avLst/>
          </a:prstGeom>
          <a:noFill/>
        </p:spPr>
      </p:pic>
      <p:sp>
        <p:nvSpPr>
          <p:cNvPr id="5" name="Slide Number Placeholder 4"/>
          <p:cNvSpPr>
            <a:spLocks noGrp="1"/>
          </p:cNvSpPr>
          <p:nvPr>
            <p:ph type="sldNum" sz="quarter" idx="12"/>
          </p:nvPr>
        </p:nvSpPr>
        <p:spPr>
          <a:xfrm>
            <a:off x="8396317" y="6492875"/>
            <a:ext cx="533400" cy="365125"/>
          </a:xfrm>
        </p:spPr>
        <p:txBody>
          <a:bodyPr/>
          <a:lstStyle/>
          <a:p>
            <a:fld id="{47D01B12-F86F-4614-B3B1-AA3C5567B6D8}" type="slidenum">
              <a:rPr lang="en-US" smtClean="0"/>
              <a:pPr/>
              <a:t>33</a:t>
            </a:fld>
            <a:endParaRPr lang="en-US" dirty="0"/>
          </a:p>
        </p:txBody>
      </p:sp>
      <p:graphicFrame>
        <p:nvGraphicFramePr>
          <p:cNvPr id="7" name="Table 6"/>
          <p:cNvGraphicFramePr>
            <a:graphicFrameLocks noGrp="1"/>
          </p:cNvGraphicFramePr>
          <p:nvPr/>
        </p:nvGraphicFramePr>
        <p:xfrm>
          <a:off x="214282" y="1785926"/>
          <a:ext cx="8643997" cy="4778353"/>
        </p:xfrm>
        <a:graphic>
          <a:graphicData uri="http://schemas.openxmlformats.org/drawingml/2006/table">
            <a:tbl>
              <a:tblPr firstRow="1" bandRow="1">
                <a:tableStyleId>{5C22544A-7EE6-4342-B048-85BDC9FD1C3A}</a:tableStyleId>
              </a:tblPr>
              <a:tblGrid>
                <a:gridCol w="2000264"/>
                <a:gridCol w="5000660"/>
                <a:gridCol w="1643073"/>
              </a:tblGrid>
              <a:tr h="604265">
                <a:tc>
                  <a:txBody>
                    <a:bodyPr/>
                    <a:lstStyle/>
                    <a:p>
                      <a:pPr algn="ctr"/>
                      <a:r>
                        <a:rPr lang="en-US" sz="1600" dirty="0" smtClean="0"/>
                        <a:t>Start Date</a:t>
                      </a:r>
                      <a:endParaRPr lang="en-US" sz="1600" dirty="0"/>
                    </a:p>
                  </a:txBody>
                  <a:tcPr/>
                </a:tc>
                <a:tc>
                  <a:txBody>
                    <a:bodyPr/>
                    <a:lstStyle/>
                    <a:p>
                      <a:pPr algn="ctr"/>
                      <a:r>
                        <a:rPr lang="en-US" sz="1600" dirty="0" smtClean="0"/>
                        <a:t>Morning Session (3 hours)</a:t>
                      </a:r>
                      <a:endParaRPr lang="en-US" sz="1600" dirty="0"/>
                    </a:p>
                  </a:txBody>
                  <a:tcPr/>
                </a:tc>
                <a:tc>
                  <a:txBody>
                    <a:bodyPr/>
                    <a:lstStyle/>
                    <a:p>
                      <a:pPr algn="ctr"/>
                      <a:r>
                        <a:rPr lang="en-US" sz="1600" baseline="0" dirty="0" smtClean="0"/>
                        <a:t>Coach </a:t>
                      </a:r>
                      <a:endParaRPr lang="en-US" sz="1600" dirty="0"/>
                    </a:p>
                  </a:txBody>
                  <a:tcPr/>
                </a:tc>
              </a:tr>
              <a:tr h="46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Week 7 STUDY</a:t>
                      </a:r>
                    </a:p>
                  </a:txBody>
                  <a:tcPr>
                    <a:solidFill>
                      <a:srgbClr val="CCECFF"/>
                    </a:solidFill>
                  </a:tcPr>
                </a:tc>
                <a:tc>
                  <a:txBody>
                    <a:bodyPr/>
                    <a:lstStyle/>
                    <a:p>
                      <a:pPr algn="l"/>
                      <a:r>
                        <a:rPr lang="en-US" sz="1600" b="1" dirty="0" smtClean="0">
                          <a:solidFill>
                            <a:srgbClr val="002060"/>
                          </a:solidFill>
                        </a:rPr>
                        <a:t>Module 3: ASEAN+</a:t>
                      </a:r>
                      <a:r>
                        <a:rPr lang="en-US" sz="1600" b="1" baseline="0" dirty="0" smtClean="0">
                          <a:solidFill>
                            <a:srgbClr val="002060"/>
                          </a:solidFill>
                        </a:rPr>
                        <a:t> and World Economies</a:t>
                      </a:r>
                      <a:endParaRPr lang="en-US" sz="1600" b="1" dirty="0">
                        <a:solidFill>
                          <a:srgbClr val="002060"/>
                        </a:solidFill>
                      </a:endParaRPr>
                    </a:p>
                  </a:txBody>
                  <a:tcPr>
                    <a:solidFill>
                      <a:srgbClr val="CCECFF"/>
                    </a:solidFill>
                  </a:tcPr>
                </a:tc>
                <a:tc>
                  <a:txBody>
                    <a:bodyPr/>
                    <a:lstStyle/>
                    <a:p>
                      <a:endParaRPr lang="en-US" sz="1600" dirty="0"/>
                    </a:p>
                  </a:txBody>
                  <a:tcPr>
                    <a:solidFill>
                      <a:srgbClr val="CCECFF"/>
                    </a:solidFill>
                  </a:tcPr>
                </a:tc>
              </a:tr>
              <a:tr h="428501">
                <a:tc>
                  <a:txBody>
                    <a:bodyPr/>
                    <a:lstStyle/>
                    <a:p>
                      <a:r>
                        <a:rPr lang="en-US" sz="1600" dirty="0" smtClean="0"/>
                        <a:t> Mon–Fri</a:t>
                      </a:r>
                    </a:p>
                    <a:p>
                      <a:r>
                        <a:rPr lang="en-US" sz="1600" dirty="0" smtClean="0"/>
                        <a:t>20/8</a:t>
                      </a:r>
                      <a:r>
                        <a:rPr lang="en-US" sz="1600" baseline="0" dirty="0" smtClean="0"/>
                        <a:t> – 24/8</a:t>
                      </a:r>
                      <a:endParaRPr lang="en-US" sz="1600" dirty="0"/>
                    </a:p>
                  </a:txBody>
                  <a:tcPr/>
                </a:tc>
                <a:tc>
                  <a:txBody>
                    <a:bodyPr/>
                    <a:lstStyle/>
                    <a:p>
                      <a:r>
                        <a:rPr lang="en-US" sz="1600" b="1" i="0" dirty="0" smtClean="0"/>
                        <a:t>Day 11</a:t>
                      </a:r>
                      <a:r>
                        <a:rPr lang="en-US" sz="1600" b="1" i="0" baseline="0" dirty="0" smtClean="0"/>
                        <a:t> </a:t>
                      </a:r>
                      <a:r>
                        <a:rPr lang="en-US" sz="1600" b="1" i="0" dirty="0" smtClean="0"/>
                        <a:t> </a:t>
                      </a:r>
                      <a:r>
                        <a:rPr lang="en-US" sz="1600" i="1" dirty="0" smtClean="0"/>
                        <a:t>Topic:</a:t>
                      </a:r>
                      <a:r>
                        <a:rPr lang="en-US" sz="1600" i="1" baseline="0" dirty="0" smtClean="0"/>
                        <a:t> ASEAN Trade under AEC</a:t>
                      </a:r>
                      <a:endParaRPr lang="en-US" sz="1600" i="1" dirty="0"/>
                    </a:p>
                  </a:txBody>
                  <a:tcPr/>
                </a:tc>
                <a:tc>
                  <a:txBody>
                    <a:bodyPr/>
                    <a:lstStyle/>
                    <a:p>
                      <a:pPr algn="l"/>
                      <a:r>
                        <a:rPr lang="en-US" sz="1400" dirty="0" smtClean="0"/>
                        <a:t>Dr. </a:t>
                      </a:r>
                      <a:r>
                        <a:rPr lang="en-US" sz="1400" dirty="0" err="1" smtClean="0"/>
                        <a:t>Supachai</a:t>
                      </a:r>
                      <a:r>
                        <a:rPr lang="en-US" sz="1400" dirty="0" smtClean="0"/>
                        <a:t> P.*</a:t>
                      </a:r>
                      <a:endParaRPr lang="en-US" sz="1400" dirty="0"/>
                    </a:p>
                  </a:txBody>
                  <a:tcPr/>
                </a:tc>
              </a:tr>
              <a:tr h="422992">
                <a:tc>
                  <a:txBody>
                    <a:bodyPr/>
                    <a:lstStyle/>
                    <a:p>
                      <a:endParaRPr lang="en-US" sz="1600"/>
                    </a:p>
                  </a:txBody>
                  <a:tcPr/>
                </a:tc>
                <a:tc>
                  <a:txBody>
                    <a:bodyPr/>
                    <a:lstStyle/>
                    <a:p>
                      <a:r>
                        <a:rPr lang="en-US" sz="1600" b="1" dirty="0" smtClean="0"/>
                        <a:t>Day</a:t>
                      </a:r>
                      <a:r>
                        <a:rPr lang="en-US" sz="1600" b="1" baseline="0" dirty="0" smtClean="0"/>
                        <a:t> </a:t>
                      </a:r>
                      <a:r>
                        <a:rPr lang="en-US" sz="1600" b="1" dirty="0" smtClean="0"/>
                        <a:t>12</a:t>
                      </a:r>
                      <a:r>
                        <a:rPr lang="en-US" sz="1600" baseline="0" dirty="0" smtClean="0"/>
                        <a:t> </a:t>
                      </a:r>
                      <a:r>
                        <a:rPr lang="en-US" sz="1600" dirty="0" smtClean="0"/>
                        <a:t> </a:t>
                      </a:r>
                      <a:r>
                        <a:rPr lang="en-US" sz="1600" i="1" dirty="0" smtClean="0"/>
                        <a:t>Topic:</a:t>
                      </a:r>
                      <a:r>
                        <a:rPr lang="en-US" sz="1600" i="1" baseline="0" dirty="0" smtClean="0"/>
                        <a:t> Economics &amp; Marketing: The future </a:t>
                      </a:r>
                    </a:p>
                    <a:p>
                      <a:r>
                        <a:rPr lang="en-US" sz="1600" i="1" baseline="0" dirty="0" smtClean="0"/>
                        <a:t>                         direction under AEC</a:t>
                      </a:r>
                      <a:endParaRPr lang="en-US" sz="1600" dirty="0"/>
                    </a:p>
                  </a:txBody>
                  <a:tcPr/>
                </a:tc>
                <a:tc>
                  <a:txBody>
                    <a:bodyPr/>
                    <a:lstStyle/>
                    <a:p>
                      <a:pPr algn="l"/>
                      <a:r>
                        <a:rPr lang="en-US" sz="1400" dirty="0" smtClean="0"/>
                        <a:t>Dr. </a:t>
                      </a:r>
                      <a:r>
                        <a:rPr lang="en-US" sz="1400" dirty="0" err="1" smtClean="0"/>
                        <a:t>Somkid</a:t>
                      </a:r>
                      <a:r>
                        <a:rPr lang="en-US" sz="1400" dirty="0" smtClean="0"/>
                        <a:t> J.</a:t>
                      </a:r>
                      <a:endParaRPr lang="en-US" sz="1400" dirty="0"/>
                    </a:p>
                  </a:txBody>
                  <a:tcPr/>
                </a:tc>
              </a:tr>
              <a:tr h="391976">
                <a:tc>
                  <a:txBody>
                    <a:bodyPr/>
                    <a:lstStyle/>
                    <a:p>
                      <a:endParaRPr lang="en-US" sz="1600" dirty="0"/>
                    </a:p>
                  </a:txBody>
                  <a:tcPr/>
                </a:tc>
                <a:tc>
                  <a:txBody>
                    <a:bodyPr/>
                    <a:lstStyle/>
                    <a:p>
                      <a:r>
                        <a:rPr lang="en-US" sz="1600" b="1" dirty="0" smtClean="0"/>
                        <a:t>Day 13</a:t>
                      </a:r>
                      <a:r>
                        <a:rPr lang="en-US" sz="1600" baseline="0" dirty="0" smtClean="0"/>
                        <a:t> </a:t>
                      </a:r>
                      <a:r>
                        <a:rPr lang="en-US" sz="1600" dirty="0" smtClean="0"/>
                        <a:t> </a:t>
                      </a:r>
                      <a:r>
                        <a:rPr lang="en-US" sz="1600" i="1" dirty="0" smtClean="0"/>
                        <a:t>Topic: Future of ASEAN Financial Markets</a:t>
                      </a:r>
                      <a:endParaRPr lang="en-US" sz="1600" dirty="0"/>
                    </a:p>
                  </a:txBody>
                  <a:tcPr/>
                </a:tc>
                <a:tc>
                  <a:txBody>
                    <a:bodyPr/>
                    <a:lstStyle/>
                    <a:p>
                      <a:pPr algn="l"/>
                      <a:r>
                        <a:rPr lang="en-US" sz="1400" dirty="0" smtClean="0"/>
                        <a:t>Mr. </a:t>
                      </a:r>
                      <a:r>
                        <a:rPr lang="en-US" sz="1400" dirty="0" err="1" smtClean="0"/>
                        <a:t>Korn</a:t>
                      </a:r>
                      <a:r>
                        <a:rPr lang="en-US" sz="1400" dirty="0" smtClean="0"/>
                        <a:t> C.</a:t>
                      </a:r>
                      <a:endParaRPr lang="en-US" sz="1400" dirty="0"/>
                    </a:p>
                  </a:txBody>
                  <a:tcPr/>
                </a:tc>
              </a:tr>
              <a:tr h="413872">
                <a:tc>
                  <a:txBody>
                    <a:bodyPr/>
                    <a:lstStyle/>
                    <a:p>
                      <a:endParaRPr lang="en-US" sz="1600" dirty="0"/>
                    </a:p>
                  </a:txBody>
                  <a:tcPr/>
                </a:tc>
                <a:tc>
                  <a:txBody>
                    <a:bodyPr/>
                    <a:lstStyle/>
                    <a:p>
                      <a:r>
                        <a:rPr lang="en-US" sz="1600" b="1" dirty="0" smtClean="0"/>
                        <a:t>Day 14</a:t>
                      </a:r>
                      <a:r>
                        <a:rPr lang="en-US" sz="1600" baseline="0" dirty="0" smtClean="0"/>
                        <a:t> </a:t>
                      </a:r>
                      <a:r>
                        <a:rPr lang="en-US" sz="1600" dirty="0" smtClean="0"/>
                        <a:t> </a:t>
                      </a:r>
                      <a:r>
                        <a:rPr lang="en-US" sz="1600" i="1" dirty="0" smtClean="0"/>
                        <a:t>Topic: Sustainable &amp;</a:t>
                      </a:r>
                      <a:r>
                        <a:rPr lang="en-US" sz="1600" i="1" baseline="0" dirty="0" smtClean="0"/>
                        <a:t> Sufficiency Economy</a:t>
                      </a:r>
                      <a:endParaRPr lang="en-US" sz="1600" dirty="0"/>
                    </a:p>
                  </a:txBody>
                  <a:tcPr/>
                </a:tc>
                <a:tc>
                  <a:txBody>
                    <a:bodyPr/>
                    <a:lstStyle/>
                    <a:p>
                      <a:pPr algn="l"/>
                      <a:r>
                        <a:rPr lang="en-US" sz="1400" dirty="0" smtClean="0"/>
                        <a:t>Dr. </a:t>
                      </a:r>
                      <a:r>
                        <a:rPr lang="en-US" sz="1400" dirty="0" err="1" smtClean="0"/>
                        <a:t>Sumet</a:t>
                      </a:r>
                      <a:r>
                        <a:rPr lang="en-US" sz="1400" baseline="0" dirty="0" smtClean="0"/>
                        <a:t> </a:t>
                      </a:r>
                      <a:r>
                        <a:rPr lang="en-US" sz="1400" baseline="0" dirty="0" err="1" smtClean="0"/>
                        <a:t>Tantivejkul</a:t>
                      </a:r>
                      <a:r>
                        <a:rPr lang="en-US" sz="1400" baseline="0" dirty="0" smtClean="0"/>
                        <a:t>/D</a:t>
                      </a:r>
                      <a:r>
                        <a:rPr lang="en-US" sz="1400" dirty="0" smtClean="0"/>
                        <a:t>r. </a:t>
                      </a:r>
                      <a:r>
                        <a:rPr lang="en-US" sz="1400" dirty="0" err="1" smtClean="0"/>
                        <a:t>Ammar</a:t>
                      </a:r>
                      <a:r>
                        <a:rPr lang="en-US" sz="1400" dirty="0" smtClean="0"/>
                        <a:t> </a:t>
                      </a:r>
                      <a:r>
                        <a:rPr lang="en-US" sz="1400" dirty="0" err="1" smtClean="0"/>
                        <a:t>Siamwalla</a:t>
                      </a:r>
                      <a:endParaRPr lang="en-US" sz="1400" dirty="0"/>
                    </a:p>
                  </a:txBody>
                  <a:tcPr/>
                </a:tc>
              </a:tr>
              <a:tr h="388727">
                <a:tc>
                  <a:txBody>
                    <a:bodyPr/>
                    <a:lstStyle/>
                    <a:p>
                      <a:endParaRPr lang="en-US" sz="1600" b="1" dirty="0"/>
                    </a:p>
                  </a:txBody>
                  <a:tcPr/>
                </a:tc>
                <a:tc>
                  <a:txBody>
                    <a:bodyPr/>
                    <a:lstStyle/>
                    <a:p>
                      <a:r>
                        <a:rPr lang="en-US" sz="1600" b="1" dirty="0" smtClean="0"/>
                        <a:t>Day 15</a:t>
                      </a:r>
                      <a:r>
                        <a:rPr lang="en-US" sz="1600" baseline="0" dirty="0" smtClean="0"/>
                        <a:t> </a:t>
                      </a:r>
                      <a:r>
                        <a:rPr lang="en-US" sz="1600" dirty="0" smtClean="0"/>
                        <a:t> </a:t>
                      </a:r>
                      <a:r>
                        <a:rPr lang="en-US" sz="1600" i="1" dirty="0" smtClean="0"/>
                        <a:t>Topic: ASEAN and China</a:t>
                      </a:r>
                      <a:r>
                        <a:rPr lang="en-US" sz="1600" i="1" baseline="0" dirty="0" smtClean="0"/>
                        <a:t> Cooperation</a:t>
                      </a:r>
                      <a:endParaRPr lang="en-US" sz="1600" dirty="0"/>
                    </a:p>
                  </a:txBody>
                  <a:tcPr/>
                </a:tc>
                <a:tc>
                  <a:txBody>
                    <a:bodyPr/>
                    <a:lstStyle/>
                    <a:p>
                      <a:pPr algn="l"/>
                      <a:r>
                        <a:rPr lang="en-US" sz="1400" dirty="0" smtClean="0"/>
                        <a:t>Mr. </a:t>
                      </a:r>
                      <a:r>
                        <a:rPr lang="en-US" sz="1400" dirty="0" err="1" smtClean="0"/>
                        <a:t>Xu</a:t>
                      </a:r>
                      <a:r>
                        <a:rPr lang="en-US" sz="1400" dirty="0" smtClean="0"/>
                        <a:t> </a:t>
                      </a:r>
                      <a:r>
                        <a:rPr lang="en-US" sz="1400" dirty="0" err="1" smtClean="0"/>
                        <a:t>Ningning</a:t>
                      </a:r>
                      <a:r>
                        <a:rPr lang="en-US" sz="1400" dirty="0" smtClean="0"/>
                        <a:t>*</a:t>
                      </a:r>
                      <a:endParaRPr lang="en-US" sz="1400" dirty="0"/>
                    </a:p>
                  </a:txBody>
                  <a:tcPr/>
                </a:tc>
              </a:tr>
              <a:tr h="707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Week 8 COUNTRY VISIT (Sun–</a:t>
                      </a:r>
                      <a:r>
                        <a:rPr lang="en-US" sz="1600" b="1" dirty="0" err="1" smtClean="0"/>
                        <a:t>Thur</a:t>
                      </a:r>
                      <a:r>
                        <a:rPr lang="en-US" sz="16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txBody>
                  <a:tcPr>
                    <a:solidFill>
                      <a:schemeClr val="accent3">
                        <a:lumMod val="40000"/>
                        <a:lumOff val="60000"/>
                      </a:schemeClr>
                    </a:solidFill>
                  </a:tcPr>
                </a:tc>
                <a:tc>
                  <a:txBody>
                    <a:bodyPr/>
                    <a:lstStyle/>
                    <a:p>
                      <a:pPr algn="ctr"/>
                      <a:endParaRPr lang="en-US" sz="1600" b="1" dirty="0" smtClean="0"/>
                    </a:p>
                    <a:p>
                      <a:pPr algn="ctr"/>
                      <a:r>
                        <a:rPr lang="en-US" sz="1600" b="1" dirty="0" smtClean="0"/>
                        <a:t>Study Visit to Singapore (5D/4N) 26/8</a:t>
                      </a:r>
                      <a:r>
                        <a:rPr lang="en-US" sz="1600" b="1" baseline="0" dirty="0" smtClean="0"/>
                        <a:t> – 30/8/2012</a:t>
                      </a:r>
                      <a:endParaRPr lang="en-US" sz="1600" b="1" dirty="0" smtClean="0"/>
                    </a:p>
                  </a:txBody>
                  <a:tcPr>
                    <a:solidFill>
                      <a:schemeClr val="accent3">
                        <a:lumMod val="40000"/>
                        <a:lumOff val="60000"/>
                      </a:schemeClr>
                    </a:solidFill>
                  </a:tcPr>
                </a:tc>
                <a:tc>
                  <a:txBody>
                    <a:bodyPr/>
                    <a:lstStyle/>
                    <a:p>
                      <a:pPr algn="ctr"/>
                      <a:endParaRPr lang="en-US" sz="1400" dirty="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Learning Schedule</a:t>
            </a:r>
          </a:p>
        </p:txBody>
      </p:sp>
      <p:sp>
        <p:nvSpPr>
          <p:cNvPr id="3" name="Content Placeholder 2"/>
          <p:cNvSpPr>
            <a:spLocks noGrp="1"/>
          </p:cNvSpPr>
          <p:nvPr>
            <p:ph idx="1"/>
          </p:nvPr>
        </p:nvSpPr>
        <p:spPr>
          <a:xfrm>
            <a:off x="285720" y="1857364"/>
            <a:ext cx="8643997" cy="3929090"/>
          </a:xfrm>
        </p:spPr>
        <p:txBody>
          <a:bodyPr>
            <a:normAutofit/>
          </a:bodyPr>
          <a:lstStyle/>
          <a:p>
            <a:pPr>
              <a:buNone/>
            </a:pPr>
            <a:r>
              <a:rPr lang="en-US" sz="4500" dirty="0" smtClean="0">
                <a:effectLst>
                  <a:outerShdw blurRad="38100" dist="38100" dir="2700000" algn="tl">
                    <a:srgbClr val="000000">
                      <a:alpha val="43137"/>
                    </a:srgbClr>
                  </a:outerShdw>
                </a:effectLst>
              </a:rPr>
              <a:t>	</a:t>
            </a:r>
            <a:endParaRPr lang="en-US" sz="4500" dirty="0" smtClean="0">
              <a:effectLst/>
            </a:endParaRPr>
          </a:p>
          <a:p>
            <a:pPr>
              <a:buNone/>
            </a:pPr>
            <a:r>
              <a:rPr lang="en-US" sz="4500" dirty="0" smtClean="0">
                <a:effectLst/>
              </a:rPr>
              <a:t>	</a:t>
            </a:r>
            <a:endParaRPr lang="en-US" sz="45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959207" cy="678156"/>
          </a:xfrm>
          <a:prstGeom prst="rect">
            <a:avLst/>
          </a:prstGeom>
          <a:noFill/>
        </p:spPr>
      </p:pic>
      <p:sp>
        <p:nvSpPr>
          <p:cNvPr id="5" name="Slide Number Placeholder 4"/>
          <p:cNvSpPr>
            <a:spLocks noGrp="1"/>
          </p:cNvSpPr>
          <p:nvPr>
            <p:ph type="sldNum" sz="quarter" idx="12"/>
          </p:nvPr>
        </p:nvSpPr>
        <p:spPr>
          <a:xfrm>
            <a:off x="8448703" y="6370417"/>
            <a:ext cx="533400" cy="365125"/>
          </a:xfrm>
        </p:spPr>
        <p:txBody>
          <a:bodyPr/>
          <a:lstStyle/>
          <a:p>
            <a:fld id="{47D01B12-F86F-4614-B3B1-AA3C5567B6D8}" type="slidenum">
              <a:rPr lang="en-US" smtClean="0"/>
              <a:pPr/>
              <a:t>34</a:t>
            </a:fld>
            <a:endParaRPr lang="en-US" dirty="0"/>
          </a:p>
        </p:txBody>
      </p:sp>
      <p:graphicFrame>
        <p:nvGraphicFramePr>
          <p:cNvPr id="7" name="Table 6"/>
          <p:cNvGraphicFramePr>
            <a:graphicFrameLocks noGrp="1"/>
          </p:cNvGraphicFramePr>
          <p:nvPr/>
        </p:nvGraphicFramePr>
        <p:xfrm>
          <a:off x="428596" y="1785926"/>
          <a:ext cx="8286807" cy="4584491"/>
        </p:xfrm>
        <a:graphic>
          <a:graphicData uri="http://schemas.openxmlformats.org/drawingml/2006/table">
            <a:tbl>
              <a:tblPr firstRow="1" bandRow="1">
                <a:tableStyleId>{5C22544A-7EE6-4342-B048-85BDC9FD1C3A}</a:tableStyleId>
              </a:tblPr>
              <a:tblGrid>
                <a:gridCol w="2286016"/>
                <a:gridCol w="4214842"/>
                <a:gridCol w="1785949"/>
              </a:tblGrid>
              <a:tr h="536522">
                <a:tc>
                  <a:txBody>
                    <a:bodyPr/>
                    <a:lstStyle/>
                    <a:p>
                      <a:pPr algn="ctr"/>
                      <a:r>
                        <a:rPr lang="en-US" sz="1600" dirty="0" smtClean="0"/>
                        <a:t>Start Date</a:t>
                      </a:r>
                      <a:endParaRPr lang="en-US" sz="1600" dirty="0"/>
                    </a:p>
                  </a:txBody>
                  <a:tcPr/>
                </a:tc>
                <a:tc>
                  <a:txBody>
                    <a:bodyPr/>
                    <a:lstStyle/>
                    <a:p>
                      <a:pPr algn="ctr"/>
                      <a:r>
                        <a:rPr lang="en-US" sz="1600" dirty="0" smtClean="0"/>
                        <a:t>Morning Session (3 hours)</a:t>
                      </a:r>
                      <a:endParaRPr lang="en-US" sz="1600" dirty="0"/>
                    </a:p>
                  </a:txBody>
                  <a:tcPr/>
                </a:tc>
                <a:tc>
                  <a:txBody>
                    <a:bodyPr/>
                    <a:lstStyle/>
                    <a:p>
                      <a:pPr algn="ctr"/>
                      <a:r>
                        <a:rPr lang="en-US" sz="1600" baseline="0" dirty="0" smtClean="0"/>
                        <a:t>Coach </a:t>
                      </a:r>
                      <a:endParaRPr lang="en-US" sz="1600" dirty="0"/>
                    </a:p>
                  </a:txBody>
                  <a:tcPr/>
                </a:tc>
              </a:tr>
              <a:tr h="535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Week 9 STUDY</a:t>
                      </a:r>
                    </a:p>
                  </a:txBody>
                  <a:tcPr>
                    <a:solidFill>
                      <a:srgbClr val="CCECFF"/>
                    </a:solidFill>
                  </a:tcPr>
                </a:tc>
                <a:tc>
                  <a:txBody>
                    <a:bodyPr/>
                    <a:lstStyle/>
                    <a:p>
                      <a:pPr algn="l"/>
                      <a:r>
                        <a:rPr lang="en-US" sz="1600" b="1" dirty="0" smtClean="0">
                          <a:solidFill>
                            <a:srgbClr val="002060"/>
                          </a:solidFill>
                        </a:rPr>
                        <a:t>Module 4: Innovative Business Strategy &amp; Creativity</a:t>
                      </a:r>
                      <a:endParaRPr lang="en-US" sz="1600" b="1" dirty="0">
                        <a:solidFill>
                          <a:srgbClr val="002060"/>
                        </a:solidFill>
                      </a:endParaRPr>
                    </a:p>
                  </a:txBody>
                  <a:tcPr>
                    <a:solidFill>
                      <a:srgbClr val="CCECFF"/>
                    </a:solidFill>
                  </a:tcPr>
                </a:tc>
                <a:tc>
                  <a:txBody>
                    <a:bodyPr/>
                    <a:lstStyle/>
                    <a:p>
                      <a:pPr algn="ctr"/>
                      <a:endParaRPr lang="en-US" sz="1600" dirty="0"/>
                    </a:p>
                  </a:txBody>
                  <a:tcPr>
                    <a:solidFill>
                      <a:srgbClr val="CCECFF"/>
                    </a:solidFill>
                  </a:tcPr>
                </a:tc>
              </a:tr>
              <a:tr h="427554">
                <a:tc>
                  <a:txBody>
                    <a:bodyPr/>
                    <a:lstStyle/>
                    <a:p>
                      <a:r>
                        <a:rPr lang="en-US" sz="1600" dirty="0" smtClean="0"/>
                        <a:t>Mon-Fri</a:t>
                      </a:r>
                    </a:p>
                    <a:p>
                      <a:r>
                        <a:rPr lang="en-US" sz="1600" dirty="0" smtClean="0"/>
                        <a:t>3/9</a:t>
                      </a:r>
                      <a:r>
                        <a:rPr lang="en-US" sz="1600" baseline="0" dirty="0" smtClean="0"/>
                        <a:t> – 7/9</a:t>
                      </a:r>
                      <a:endParaRPr lang="en-US" sz="1600" dirty="0"/>
                    </a:p>
                  </a:txBody>
                  <a:tcPr/>
                </a:tc>
                <a:tc>
                  <a:txBody>
                    <a:bodyPr/>
                    <a:lstStyle/>
                    <a:p>
                      <a:r>
                        <a:rPr lang="en-US" sz="1600" b="1" dirty="0" smtClean="0"/>
                        <a:t>Day 16</a:t>
                      </a:r>
                      <a:r>
                        <a:rPr lang="en-US" sz="1600" b="1" baseline="0" dirty="0" smtClean="0"/>
                        <a:t> </a:t>
                      </a:r>
                      <a:r>
                        <a:rPr lang="en-US" sz="1600" b="1" dirty="0" smtClean="0"/>
                        <a:t> </a:t>
                      </a:r>
                      <a:r>
                        <a:rPr lang="en-US" sz="1600" i="1" dirty="0" smtClean="0"/>
                        <a:t>Topic:</a:t>
                      </a:r>
                      <a:r>
                        <a:rPr lang="en-US" sz="1600" i="1" baseline="0" dirty="0" smtClean="0"/>
                        <a:t> The Future of Service Marketing </a:t>
                      </a:r>
                    </a:p>
                    <a:p>
                      <a:r>
                        <a:rPr lang="en-US" sz="1600" i="1" baseline="0" dirty="0" smtClean="0"/>
                        <a:t>               under AEC</a:t>
                      </a:r>
                      <a:endParaRPr lang="en-US" sz="1600" i="1" dirty="0"/>
                    </a:p>
                  </a:txBody>
                  <a:tcPr/>
                </a:tc>
                <a:tc>
                  <a:txBody>
                    <a:bodyPr/>
                    <a:lstStyle/>
                    <a:p>
                      <a:pPr algn="l"/>
                      <a:r>
                        <a:rPr lang="en-US" sz="1400" dirty="0" smtClean="0"/>
                        <a:t>Dr. </a:t>
                      </a:r>
                      <a:r>
                        <a:rPr lang="en-US" sz="1400" dirty="0" err="1" smtClean="0"/>
                        <a:t>Jochen</a:t>
                      </a:r>
                      <a:r>
                        <a:rPr lang="en-US" sz="1400" dirty="0" smtClean="0"/>
                        <a:t> W.*</a:t>
                      </a:r>
                      <a:endParaRPr lang="en-US" sz="1400" dirty="0"/>
                    </a:p>
                  </a:txBody>
                  <a:tcPr/>
                </a:tc>
              </a:tr>
              <a:tr h="441177">
                <a:tc>
                  <a:txBody>
                    <a:bodyPr/>
                    <a:lstStyle/>
                    <a:p>
                      <a:endParaRPr lang="en-US" sz="1600" dirty="0"/>
                    </a:p>
                  </a:txBody>
                  <a:tcPr/>
                </a:tc>
                <a:tc>
                  <a:txBody>
                    <a:bodyPr/>
                    <a:lstStyle/>
                    <a:p>
                      <a:r>
                        <a:rPr lang="en-US" sz="1600" b="1" dirty="0" smtClean="0"/>
                        <a:t>Day 17  </a:t>
                      </a:r>
                      <a:r>
                        <a:rPr lang="en-US" sz="1600" i="1" dirty="0" smtClean="0"/>
                        <a:t>Re-thinking</a:t>
                      </a:r>
                      <a:r>
                        <a:rPr lang="en-US" sz="1600" i="1" baseline="0" dirty="0" smtClean="0"/>
                        <a:t> Business Strategies in a </a:t>
                      </a:r>
                    </a:p>
                    <a:p>
                      <a:r>
                        <a:rPr lang="en-US" sz="1600" i="1" baseline="0" dirty="0" smtClean="0"/>
                        <a:t>               Competitive Climate: Perspectives from </a:t>
                      </a:r>
                    </a:p>
                    <a:p>
                      <a:r>
                        <a:rPr lang="en-US" sz="1600" i="1" baseline="0" dirty="0" smtClean="0"/>
                        <a:t>               the Top</a:t>
                      </a:r>
                      <a:endParaRPr lang="en-US" sz="1600" dirty="0"/>
                    </a:p>
                  </a:txBody>
                  <a:tcPr/>
                </a:tc>
                <a:tc>
                  <a:txBody>
                    <a:bodyPr/>
                    <a:lstStyle/>
                    <a:p>
                      <a:pPr algn="l"/>
                      <a:r>
                        <a:rPr lang="en-US" sz="1400" i="0" dirty="0" smtClean="0"/>
                        <a:t>Dr.</a:t>
                      </a:r>
                      <a:r>
                        <a:rPr lang="en-US" sz="1400" i="0" baseline="0" dirty="0" smtClean="0"/>
                        <a:t> </a:t>
                      </a:r>
                      <a:r>
                        <a:rPr lang="en-US" sz="1400" i="0" baseline="0" dirty="0" err="1" smtClean="0"/>
                        <a:t>Piyasvasti</a:t>
                      </a:r>
                      <a:r>
                        <a:rPr lang="en-US" sz="1400" i="0" baseline="0" dirty="0" smtClean="0"/>
                        <a:t> </a:t>
                      </a:r>
                      <a:r>
                        <a:rPr lang="en-US" sz="1400" i="0" baseline="0" dirty="0" err="1" smtClean="0"/>
                        <a:t>Amranand</a:t>
                      </a:r>
                      <a:r>
                        <a:rPr lang="en-US" sz="1400" i="0" baseline="0" dirty="0" smtClean="0"/>
                        <a:t>/ Mr. </a:t>
                      </a:r>
                      <a:r>
                        <a:rPr lang="en-US" sz="1400" i="0" baseline="0" dirty="0" err="1" smtClean="0"/>
                        <a:t>Banthoon</a:t>
                      </a:r>
                      <a:r>
                        <a:rPr lang="en-US" sz="1400" i="0" baseline="0" dirty="0" smtClean="0"/>
                        <a:t> </a:t>
                      </a:r>
                      <a:r>
                        <a:rPr lang="en-US" sz="1400" i="0" baseline="0" dirty="0" err="1" smtClean="0"/>
                        <a:t>Lamsam</a:t>
                      </a:r>
                      <a:endParaRPr lang="en-US" sz="1400" i="0" dirty="0"/>
                    </a:p>
                  </a:txBody>
                  <a:tcPr/>
                </a:tc>
              </a:tr>
              <a:tr h="416079">
                <a:tc>
                  <a:txBody>
                    <a:bodyPr/>
                    <a:lstStyle/>
                    <a:p>
                      <a:endParaRPr lang="en-US" sz="1600" dirty="0"/>
                    </a:p>
                  </a:txBody>
                  <a:tcPr/>
                </a:tc>
                <a:tc>
                  <a:txBody>
                    <a:bodyPr/>
                    <a:lstStyle/>
                    <a:p>
                      <a:r>
                        <a:rPr lang="en-US" sz="1600" b="1" dirty="0" smtClean="0"/>
                        <a:t>Day 18</a:t>
                      </a:r>
                      <a:r>
                        <a:rPr lang="en-US" sz="1600" b="1" baseline="0" dirty="0" smtClean="0"/>
                        <a:t> </a:t>
                      </a:r>
                      <a:r>
                        <a:rPr lang="en-US" sz="1600" b="1" dirty="0" smtClean="0"/>
                        <a:t> </a:t>
                      </a:r>
                      <a:r>
                        <a:rPr lang="en-US" sz="1600" i="1" dirty="0" smtClean="0"/>
                        <a:t>Topic: How</a:t>
                      </a:r>
                      <a:r>
                        <a:rPr lang="en-US" sz="1600" i="1" baseline="0" dirty="0" smtClean="0"/>
                        <a:t> to think innovatively</a:t>
                      </a:r>
                      <a:endParaRPr lang="en-US" sz="1600" dirty="0"/>
                    </a:p>
                  </a:txBody>
                  <a:tcPr/>
                </a:tc>
                <a:tc>
                  <a:txBody>
                    <a:bodyPr/>
                    <a:lstStyle/>
                    <a:p>
                      <a:pPr algn="l"/>
                      <a:r>
                        <a:rPr lang="en-US" sz="1400" dirty="0" smtClean="0"/>
                        <a:t>Dr. </a:t>
                      </a:r>
                      <a:r>
                        <a:rPr lang="en-US" sz="1400" dirty="0" err="1" smtClean="0"/>
                        <a:t>Detlef</a:t>
                      </a:r>
                      <a:r>
                        <a:rPr lang="en-US" sz="1400" dirty="0" smtClean="0"/>
                        <a:t> R.</a:t>
                      </a:r>
                      <a:endParaRPr lang="en-US" sz="1400" dirty="0"/>
                    </a:p>
                  </a:txBody>
                  <a:tcPr/>
                </a:tc>
              </a:tr>
              <a:tr h="357190">
                <a:tc>
                  <a:txBody>
                    <a:bodyPr/>
                    <a:lstStyle/>
                    <a:p>
                      <a:endParaRPr lang="en-US" sz="1600" dirty="0"/>
                    </a:p>
                  </a:txBody>
                  <a:tcPr/>
                </a:tc>
                <a:tc>
                  <a:txBody>
                    <a:bodyPr/>
                    <a:lstStyle/>
                    <a:p>
                      <a:r>
                        <a:rPr lang="en-US" sz="1600" b="1" dirty="0" smtClean="0"/>
                        <a:t>Day 19  </a:t>
                      </a:r>
                      <a:r>
                        <a:rPr lang="en-US" sz="1600" i="1" dirty="0" smtClean="0"/>
                        <a:t>Topic: ICT in 21</a:t>
                      </a:r>
                      <a:r>
                        <a:rPr lang="en-US" sz="1600" i="1" baseline="30000" dirty="0" smtClean="0"/>
                        <a:t>st</a:t>
                      </a:r>
                      <a:r>
                        <a:rPr lang="en-US" sz="1600" i="1" dirty="0" smtClean="0"/>
                        <a:t> Century: Google’s </a:t>
                      </a:r>
                    </a:p>
                    <a:p>
                      <a:r>
                        <a:rPr lang="en-US" sz="1600" i="1" dirty="0" smtClean="0"/>
                        <a:t>              Innovative</a:t>
                      </a:r>
                      <a:r>
                        <a:rPr lang="en-US" sz="1600" i="1" baseline="0" dirty="0" smtClean="0"/>
                        <a:t> Success story</a:t>
                      </a:r>
                      <a:endParaRPr lang="en-US" sz="1600" dirty="0"/>
                    </a:p>
                  </a:txBody>
                  <a:tcPr/>
                </a:tc>
                <a:tc>
                  <a:txBody>
                    <a:bodyPr/>
                    <a:lstStyle/>
                    <a:p>
                      <a:pPr algn="l"/>
                      <a:r>
                        <a:rPr lang="en-US" sz="1400" dirty="0" smtClean="0"/>
                        <a:t>Mr. </a:t>
                      </a:r>
                      <a:r>
                        <a:rPr lang="en-US" sz="1400" dirty="0" err="1" smtClean="0"/>
                        <a:t>Ariya</a:t>
                      </a:r>
                      <a:r>
                        <a:rPr lang="en-US" sz="1400" dirty="0" smtClean="0"/>
                        <a:t> B.</a:t>
                      </a:r>
                      <a:endParaRPr lang="en-US" sz="1400" dirty="0"/>
                    </a:p>
                  </a:txBody>
                  <a:tcPr/>
                </a:tc>
              </a:tr>
              <a:tr h="357190">
                <a:tc>
                  <a:txBody>
                    <a:bodyPr/>
                    <a:lstStyle/>
                    <a:p>
                      <a:endParaRPr lang="en-US" sz="1600" dirty="0"/>
                    </a:p>
                  </a:txBody>
                  <a:tcPr/>
                </a:tc>
                <a:tc>
                  <a:txBody>
                    <a:bodyPr/>
                    <a:lstStyle/>
                    <a:p>
                      <a:r>
                        <a:rPr lang="en-US" sz="1600" b="1" dirty="0" smtClean="0"/>
                        <a:t>Day 20</a:t>
                      </a:r>
                      <a:r>
                        <a:rPr lang="en-US" sz="1600" b="1" baseline="0" dirty="0" smtClean="0"/>
                        <a:t> </a:t>
                      </a:r>
                      <a:r>
                        <a:rPr lang="en-US" sz="1600" b="1" dirty="0" smtClean="0"/>
                        <a:t> </a:t>
                      </a:r>
                      <a:r>
                        <a:rPr lang="en-US" sz="1600" i="1" dirty="0" smtClean="0"/>
                        <a:t>Topic: CP</a:t>
                      </a:r>
                      <a:r>
                        <a:rPr lang="en-US" sz="1600" i="1" baseline="0" dirty="0" smtClean="0"/>
                        <a:t> and its China Strategy</a:t>
                      </a:r>
                      <a:endParaRPr lang="en-US" sz="1600" dirty="0"/>
                    </a:p>
                  </a:txBody>
                  <a:tcPr/>
                </a:tc>
                <a:tc>
                  <a:txBody>
                    <a:bodyPr/>
                    <a:lstStyle/>
                    <a:p>
                      <a:pPr algn="l"/>
                      <a:r>
                        <a:rPr lang="en-US" sz="1400" dirty="0" smtClean="0"/>
                        <a:t>Mr. </a:t>
                      </a:r>
                      <a:r>
                        <a:rPr lang="en-US" sz="1400" dirty="0" err="1" smtClean="0"/>
                        <a:t>Narong</a:t>
                      </a:r>
                      <a:r>
                        <a:rPr lang="en-US" sz="1400" dirty="0" smtClean="0"/>
                        <a:t> C.</a:t>
                      </a:r>
                      <a:endParaRPr lang="en-US" sz="1400" dirty="0"/>
                    </a:p>
                  </a:txBody>
                  <a:tcPr/>
                </a:tc>
              </a:tr>
              <a:tr h="71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Week 10 HOST COUNTRY (Mon-Fri)</a:t>
                      </a:r>
                    </a:p>
                  </a:txBody>
                  <a:tcPr>
                    <a:solidFill>
                      <a:schemeClr val="accent3">
                        <a:lumMod val="40000"/>
                        <a:lumOff val="60000"/>
                      </a:schemeClr>
                    </a:solidFill>
                  </a:tcPr>
                </a:tc>
                <a:tc>
                  <a:txBody>
                    <a:bodyPr/>
                    <a:lstStyle/>
                    <a:p>
                      <a:pPr algn="ctr"/>
                      <a:endParaRPr lang="en-US" sz="1600" b="1" baseline="0" dirty="0" smtClean="0">
                        <a:solidFill>
                          <a:schemeClr val="tx1"/>
                        </a:solidFill>
                      </a:endParaRPr>
                    </a:p>
                    <a:p>
                      <a:pPr algn="ctr"/>
                      <a:r>
                        <a:rPr lang="en-US" sz="1600" b="1" baseline="0" dirty="0" smtClean="0">
                          <a:solidFill>
                            <a:schemeClr val="tx1"/>
                          </a:solidFill>
                        </a:rPr>
                        <a:t>Thailand (5 days) 10/9 – 14/9/2012</a:t>
                      </a:r>
                      <a:endParaRPr lang="en-US" sz="1600" b="1" dirty="0">
                        <a:solidFill>
                          <a:schemeClr val="tx1"/>
                        </a:solidFill>
                      </a:endParaRPr>
                    </a:p>
                  </a:txBody>
                  <a:tcPr>
                    <a:solidFill>
                      <a:schemeClr val="accent3">
                        <a:lumMod val="40000"/>
                        <a:lumOff val="60000"/>
                      </a:schemeClr>
                    </a:solidFill>
                  </a:tcPr>
                </a:tc>
                <a:tc>
                  <a:txBody>
                    <a:bodyPr/>
                    <a:lstStyle/>
                    <a:p>
                      <a:endParaRPr lang="en-US" sz="1600" dirty="0"/>
                    </a:p>
                  </a:txBody>
                  <a:tcPr>
                    <a:solidFill>
                      <a:schemeClr val="accent3">
                        <a:lumMod val="40000"/>
                        <a:lumOff val="60000"/>
                      </a:schemeClr>
                    </a:solidFill>
                  </a:tcPr>
                </a:tc>
              </a:tr>
            </a:tbl>
          </a:graphicData>
        </a:graphic>
      </p:graphicFrame>
      <p:sp>
        <p:nvSpPr>
          <p:cNvPr id="8" name="TextBox 7"/>
          <p:cNvSpPr txBox="1"/>
          <p:nvPr/>
        </p:nvSpPr>
        <p:spPr>
          <a:xfrm>
            <a:off x="428596" y="6429396"/>
            <a:ext cx="3786214" cy="246221"/>
          </a:xfrm>
          <a:prstGeom prst="rect">
            <a:avLst/>
          </a:prstGeom>
          <a:noFill/>
        </p:spPr>
        <p:txBody>
          <a:bodyPr wrap="square" rtlCol="0">
            <a:spAutoFit/>
          </a:bodyPr>
          <a:lstStyle/>
          <a:p>
            <a:r>
              <a:rPr lang="en-US" sz="1000" dirty="0" smtClean="0">
                <a:solidFill>
                  <a:schemeClr val="bg1"/>
                </a:solidFill>
              </a:rPr>
              <a:t>*6 speakers from abroad (lecturers) + 1 (Sec-Gen ASEAN)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Learning Schedule</a:t>
            </a:r>
          </a:p>
        </p:txBody>
      </p:sp>
      <p:sp>
        <p:nvSpPr>
          <p:cNvPr id="3" name="Content Placeholder 2"/>
          <p:cNvSpPr>
            <a:spLocks noGrp="1"/>
          </p:cNvSpPr>
          <p:nvPr>
            <p:ph idx="1"/>
          </p:nvPr>
        </p:nvSpPr>
        <p:spPr>
          <a:xfrm>
            <a:off x="285721" y="1857364"/>
            <a:ext cx="8358246" cy="4498986"/>
          </a:xfrm>
        </p:spPr>
        <p:txBody>
          <a:bodyPr>
            <a:normAutofit/>
          </a:bodyPr>
          <a:lstStyle/>
          <a:p>
            <a:pPr>
              <a:buNone/>
            </a:pPr>
            <a:r>
              <a:rPr lang="en-US" sz="4500" dirty="0" smtClean="0">
                <a:effectLst>
                  <a:outerShdw blurRad="38100" dist="38100" dir="2700000" algn="tl">
                    <a:srgbClr val="000000">
                      <a:alpha val="43137"/>
                    </a:srgbClr>
                  </a:outerShdw>
                </a:effectLst>
              </a:rPr>
              <a:t>	</a:t>
            </a:r>
            <a:endParaRPr lang="en-US" sz="4500" dirty="0" smtClean="0">
              <a:effectLst/>
            </a:endParaRPr>
          </a:p>
          <a:p>
            <a:pPr>
              <a:buNone/>
            </a:pPr>
            <a:r>
              <a:rPr lang="en-US" sz="4500" dirty="0" smtClean="0">
                <a:effectLst/>
              </a:rPr>
              <a:t>	</a:t>
            </a:r>
            <a:endParaRPr lang="en-US" sz="4500" dirty="0" smtClean="0">
              <a:solidFill>
                <a:srgbClr val="FFFF00"/>
              </a:solidFill>
              <a:effectLst/>
            </a:endParaRP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357166"/>
            <a:ext cx="959207" cy="678156"/>
          </a:xfrm>
          <a:prstGeom prst="rect">
            <a:avLst/>
          </a:prstGeom>
          <a:noFill/>
        </p:spPr>
      </p:pic>
      <p:sp>
        <p:nvSpPr>
          <p:cNvPr id="5" name="Slide Number Placeholder 4"/>
          <p:cNvSpPr>
            <a:spLocks noGrp="1"/>
          </p:cNvSpPr>
          <p:nvPr>
            <p:ph type="sldNum" sz="quarter" idx="12"/>
          </p:nvPr>
        </p:nvSpPr>
        <p:spPr>
          <a:xfrm>
            <a:off x="8396317" y="6356350"/>
            <a:ext cx="533400" cy="365125"/>
          </a:xfrm>
        </p:spPr>
        <p:txBody>
          <a:bodyPr/>
          <a:lstStyle/>
          <a:p>
            <a:fld id="{47D01B12-F86F-4614-B3B1-AA3C5567B6D8}" type="slidenum">
              <a:rPr lang="en-US" smtClean="0"/>
              <a:pPr/>
              <a:t>35</a:t>
            </a:fld>
            <a:endParaRPr lang="en-US" dirty="0"/>
          </a:p>
        </p:txBody>
      </p:sp>
      <p:graphicFrame>
        <p:nvGraphicFramePr>
          <p:cNvPr id="7" name="Table 6"/>
          <p:cNvGraphicFramePr>
            <a:graphicFrameLocks noGrp="1"/>
          </p:cNvGraphicFramePr>
          <p:nvPr/>
        </p:nvGraphicFramePr>
        <p:xfrm>
          <a:off x="714348" y="1857364"/>
          <a:ext cx="7643866" cy="4175760"/>
        </p:xfrm>
        <a:graphic>
          <a:graphicData uri="http://schemas.openxmlformats.org/drawingml/2006/table">
            <a:tbl>
              <a:tblPr firstRow="1" bandRow="1">
                <a:tableStyleId>{5C22544A-7EE6-4342-B048-85BDC9FD1C3A}</a:tableStyleId>
              </a:tblPr>
              <a:tblGrid>
                <a:gridCol w="2883213"/>
                <a:gridCol w="4760653"/>
              </a:tblGrid>
              <a:tr h="9125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Week 11</a:t>
                      </a:r>
                      <a:r>
                        <a:rPr lang="en-US" sz="1600" b="1" baseline="0" dirty="0" smtClean="0">
                          <a:solidFill>
                            <a:srgbClr val="002060"/>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2060"/>
                          </a:solidFill>
                        </a:rPr>
                        <a:t>COMPLETE PROJECT        17/9 - 21/9/2012</a:t>
                      </a:r>
                      <a:endParaRPr lang="en-US" sz="1600" b="1" dirty="0" smtClean="0">
                        <a:solidFill>
                          <a:srgbClr val="002060"/>
                        </a:solidFill>
                      </a:endParaRPr>
                    </a:p>
                  </a:txBody>
                  <a:tcPr>
                    <a:solidFill>
                      <a:srgbClr val="CCECFF"/>
                    </a:solidFill>
                  </a:tcPr>
                </a:tc>
                <a:tc>
                  <a:txBody>
                    <a:bodyPr/>
                    <a:lstStyle/>
                    <a:p>
                      <a:pPr algn="ctr"/>
                      <a:endParaRPr lang="en-US" sz="1600" b="1" dirty="0" smtClean="0">
                        <a:solidFill>
                          <a:srgbClr val="002060"/>
                        </a:solidFill>
                      </a:endParaRPr>
                    </a:p>
                    <a:p>
                      <a:pPr algn="ctr"/>
                      <a:r>
                        <a:rPr lang="en-US" sz="1600" b="1" dirty="0" smtClean="0">
                          <a:solidFill>
                            <a:srgbClr val="002060"/>
                          </a:solidFill>
                        </a:rPr>
                        <a:t>PROJECT BASED – GROUP WORK</a:t>
                      </a:r>
                    </a:p>
                    <a:p>
                      <a:pPr algn="ctr"/>
                      <a:endParaRPr lang="en-US" sz="1600" b="1" dirty="0">
                        <a:solidFill>
                          <a:srgbClr val="002060"/>
                        </a:solidFill>
                      </a:endParaRPr>
                    </a:p>
                  </a:txBody>
                  <a:tcPr>
                    <a:solidFill>
                      <a:srgbClr val="CCECFF"/>
                    </a:solidFill>
                  </a:tcPr>
                </a:tc>
              </a:tr>
              <a:tr h="7039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WEEK 12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PROJECT PRESENTATION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2060"/>
                          </a:solidFill>
                        </a:rPr>
                        <a:t>24/9/2012</a:t>
                      </a:r>
                    </a:p>
                  </a:txBody>
                  <a:tcPr>
                    <a:solidFill>
                      <a:srgbClr val="CCECFF"/>
                    </a:solidFill>
                  </a:tcPr>
                </a:tc>
                <a:tc>
                  <a:txBody>
                    <a:bodyPr/>
                    <a:lstStyle/>
                    <a:p>
                      <a:pPr algn="ctr"/>
                      <a:endParaRPr lang="en-US" sz="1600" b="1" dirty="0" smtClean="0">
                        <a:solidFill>
                          <a:srgbClr val="002060"/>
                        </a:solidFill>
                      </a:endParaRPr>
                    </a:p>
                    <a:p>
                      <a:pPr algn="ctr"/>
                      <a:r>
                        <a:rPr lang="en-US" sz="1600" b="1" dirty="0" smtClean="0">
                          <a:solidFill>
                            <a:srgbClr val="002060"/>
                          </a:solidFill>
                        </a:rPr>
                        <a:t>Judging</a:t>
                      </a:r>
                      <a:r>
                        <a:rPr lang="en-US" sz="1600" b="1" baseline="0" dirty="0" smtClean="0">
                          <a:solidFill>
                            <a:srgbClr val="002060"/>
                          </a:solidFill>
                        </a:rPr>
                        <a:t> of the “</a:t>
                      </a:r>
                      <a:r>
                        <a:rPr lang="en-US" sz="1600" b="1" dirty="0" smtClean="0">
                          <a:solidFill>
                            <a:srgbClr val="002060"/>
                          </a:solidFill>
                        </a:rPr>
                        <a:t>AEC</a:t>
                      </a:r>
                      <a:r>
                        <a:rPr lang="en-US" sz="1600" b="1" baseline="0" dirty="0" smtClean="0">
                          <a:solidFill>
                            <a:srgbClr val="002060"/>
                          </a:solidFill>
                        </a:rPr>
                        <a:t> Best Integration Model”</a:t>
                      </a:r>
                      <a:endParaRPr lang="en-US" sz="1600" b="1" dirty="0">
                        <a:solidFill>
                          <a:srgbClr val="002060"/>
                        </a:solidFill>
                      </a:endParaRPr>
                    </a:p>
                  </a:txBody>
                  <a:tcPr>
                    <a:solidFill>
                      <a:srgbClr val="CCECFF"/>
                    </a:solidFill>
                  </a:tcPr>
                </a:tc>
              </a:tr>
              <a:tr h="1955420">
                <a:tc>
                  <a:txBody>
                    <a:bodyPr/>
                    <a:lstStyle/>
                    <a:p>
                      <a:pPr algn="ctr"/>
                      <a:endParaRPr lang="en-US" sz="1600" b="1" dirty="0" smtClean="0"/>
                    </a:p>
                    <a:p>
                      <a:pPr algn="ctr"/>
                      <a:r>
                        <a:rPr lang="en-US" sz="1600" b="1" dirty="0" smtClean="0"/>
                        <a:t>FINALE</a:t>
                      </a:r>
                    </a:p>
                    <a:p>
                      <a:pPr algn="ctr"/>
                      <a:r>
                        <a:rPr lang="en-US" sz="1600" b="1" dirty="0" smtClean="0">
                          <a:solidFill>
                            <a:srgbClr val="FF0000"/>
                          </a:solidFill>
                        </a:rPr>
                        <a:t>25/9/2012</a:t>
                      </a:r>
                      <a:endParaRPr lang="en-US" sz="1600" b="1" dirty="0">
                        <a:solidFill>
                          <a:srgbClr val="FF0000"/>
                        </a:solidFill>
                      </a:endParaRPr>
                    </a:p>
                  </a:txBody>
                  <a:tcPr>
                    <a:solidFill>
                      <a:srgbClr val="CCECFF"/>
                    </a:solidFill>
                  </a:tcPr>
                </a:tc>
                <a:tc>
                  <a:txBody>
                    <a:bodyPr/>
                    <a:lstStyle/>
                    <a:p>
                      <a:endParaRPr lang="en-US" sz="1600"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smtClean="0"/>
                        <a:t>“AEC Best Integration Model” Award &amp;</a:t>
                      </a:r>
                    </a:p>
                    <a:p>
                      <a:pPr algn="ctr"/>
                      <a:r>
                        <a:rPr lang="en-US" sz="1600" b="1" i="0" dirty="0" smtClean="0"/>
                        <a:t>CERTIFICATE</a:t>
                      </a:r>
                      <a:r>
                        <a:rPr lang="en-US" sz="1600" b="1" i="0" baseline="0" dirty="0" smtClean="0"/>
                        <a:t> PRESENTATION</a:t>
                      </a:r>
                    </a:p>
                    <a:p>
                      <a:pPr algn="ctr"/>
                      <a:r>
                        <a:rPr lang="en-US" sz="1600" b="1" i="0" dirty="0" smtClean="0"/>
                        <a:t>LUNCHEON</a:t>
                      </a:r>
                    </a:p>
                    <a:p>
                      <a:pPr algn="ctr"/>
                      <a:endParaRPr lang="en-US" sz="1600" b="1" i="0" dirty="0" smtClean="0"/>
                    </a:p>
                    <a:p>
                      <a:pPr algn="ctr"/>
                      <a:r>
                        <a:rPr lang="en-US" sz="1600" b="1" i="1" dirty="0" smtClean="0"/>
                        <a:t>to be presided by</a:t>
                      </a:r>
                    </a:p>
                    <a:p>
                      <a:pPr algn="ctr"/>
                      <a:r>
                        <a:rPr lang="en-US" sz="1600" b="1" i="0" dirty="0" smtClean="0"/>
                        <a:t>H.E.</a:t>
                      </a:r>
                      <a:r>
                        <a:rPr lang="en-US" sz="1600" b="1" i="0" baseline="0" dirty="0" smtClean="0"/>
                        <a:t> Dr. </a:t>
                      </a:r>
                      <a:r>
                        <a:rPr lang="en-US" sz="1600" b="1" i="0" baseline="0" dirty="0" err="1" smtClean="0"/>
                        <a:t>Surin</a:t>
                      </a:r>
                      <a:r>
                        <a:rPr lang="en-US" sz="1600" b="1" i="0" baseline="0" dirty="0" smtClean="0"/>
                        <a:t> </a:t>
                      </a:r>
                      <a:r>
                        <a:rPr lang="en-US" sz="1600" b="1" i="0" baseline="0" dirty="0" err="1" smtClean="0"/>
                        <a:t>Pitsuwan</a:t>
                      </a:r>
                      <a:endParaRPr lang="en-US" sz="1600" b="1" i="0" baseline="0" dirty="0" smtClean="0"/>
                    </a:p>
                    <a:p>
                      <a:pPr algn="ctr"/>
                      <a:r>
                        <a:rPr lang="en-US" sz="1600" b="1" i="0" baseline="0" dirty="0" smtClean="0"/>
                        <a:t>Secretary-General of ASEAN</a:t>
                      </a:r>
                    </a:p>
                    <a:p>
                      <a:pPr algn="ctr"/>
                      <a:endParaRPr lang="en-US" sz="1600" b="1" i="0" dirty="0" smtClean="0"/>
                    </a:p>
                  </a:txBody>
                  <a:tcPr>
                    <a:solidFill>
                      <a:srgbClr val="CCECFF"/>
                    </a:solidFill>
                  </a:tcPr>
                </a:tc>
              </a:tr>
            </a:tbl>
          </a:graphicData>
        </a:graphic>
      </p:graphicFrame>
      <p:sp>
        <p:nvSpPr>
          <p:cNvPr id="8" name="TextBox 7"/>
          <p:cNvSpPr txBox="1"/>
          <p:nvPr/>
        </p:nvSpPr>
        <p:spPr>
          <a:xfrm>
            <a:off x="642910" y="6143644"/>
            <a:ext cx="7643866" cy="307777"/>
          </a:xfrm>
          <a:prstGeom prst="rect">
            <a:avLst/>
          </a:prstGeom>
          <a:noFill/>
        </p:spPr>
        <p:txBody>
          <a:bodyPr wrap="square" rtlCol="0">
            <a:spAutoFit/>
          </a:bodyPr>
          <a:lstStyle/>
          <a:p>
            <a:r>
              <a:rPr lang="en-US" sz="1400" dirty="0" smtClean="0">
                <a:solidFill>
                  <a:srgbClr val="FFFF00"/>
                </a:solidFill>
              </a:rPr>
              <a:t>NATION AEC Young Leaders Fellowship Batch 1 </a:t>
            </a:r>
            <a:r>
              <a:rPr lang="en-US" sz="1400" dirty="0" smtClean="0">
                <a:solidFill>
                  <a:schemeClr val="bg1"/>
                </a:solidFill>
              </a:rPr>
              <a:t>officially ends on evening of 25/9/2012</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Company Visits – 3 ASEAN+ countries</a:t>
            </a:r>
          </a:p>
        </p:txBody>
      </p:sp>
      <p:sp>
        <p:nvSpPr>
          <p:cNvPr id="3" name="Content Placeholder 2"/>
          <p:cNvSpPr>
            <a:spLocks noGrp="1"/>
          </p:cNvSpPr>
          <p:nvPr>
            <p:ph idx="1"/>
          </p:nvPr>
        </p:nvSpPr>
        <p:spPr>
          <a:xfrm>
            <a:off x="285720" y="1857363"/>
            <a:ext cx="8643997" cy="4864111"/>
          </a:xfrm>
        </p:spPr>
        <p:txBody>
          <a:bodyPr>
            <a:normAutofit/>
          </a:bodyPr>
          <a:lstStyle/>
          <a:p>
            <a:pPr>
              <a:buNone/>
            </a:pPr>
            <a:r>
              <a:rPr lang="en-US" sz="2800" dirty="0" smtClean="0">
                <a:effectLst/>
              </a:rPr>
              <a:t>	</a:t>
            </a:r>
            <a:r>
              <a:rPr lang="en-US" sz="1800" dirty="0" smtClean="0">
                <a:effectLst/>
              </a:rPr>
              <a:t>Young leaders will spend 1.5 month visiting top-notched companies in three ASEAN countries and Thailand. Get access to “view from the top” by meeting the top executives . Hear their successful business strategies and understand their operations.</a:t>
            </a:r>
          </a:p>
          <a:p>
            <a:pPr>
              <a:buNone/>
            </a:pPr>
            <a:r>
              <a:rPr lang="en-US" sz="1800" dirty="0" smtClean="0">
                <a:effectLst/>
              </a:rPr>
              <a:t>	</a:t>
            </a:r>
            <a:r>
              <a:rPr lang="en-US" sz="1800" b="1" dirty="0" smtClean="0">
                <a:solidFill>
                  <a:srgbClr val="FFFF00"/>
                </a:solidFill>
                <a:effectLst/>
              </a:rPr>
              <a:t>The Who’s Who in CHINA</a:t>
            </a:r>
          </a:p>
          <a:p>
            <a:pPr>
              <a:buNone/>
            </a:pPr>
            <a:r>
              <a:rPr lang="en-US" sz="1800" dirty="0" smtClean="0">
                <a:effectLst/>
              </a:rPr>
              <a:t>	</a:t>
            </a:r>
            <a:endParaRPr lang="en-US" sz="1900" dirty="0" smtClean="0">
              <a:solidFill>
                <a:srgbClr val="FFFF00"/>
              </a:solidFill>
              <a:effectLst/>
            </a:endParaRPr>
          </a:p>
        </p:txBody>
      </p:sp>
      <p:sp>
        <p:nvSpPr>
          <p:cNvPr id="6" name="Slide Number Placeholder 5"/>
          <p:cNvSpPr>
            <a:spLocks noGrp="1"/>
          </p:cNvSpPr>
          <p:nvPr>
            <p:ph type="sldNum" sz="quarter" idx="12"/>
          </p:nvPr>
        </p:nvSpPr>
        <p:spPr>
          <a:xfrm>
            <a:off x="19020" y="6500834"/>
            <a:ext cx="533400" cy="365125"/>
          </a:xfrm>
        </p:spPr>
        <p:txBody>
          <a:bodyPr/>
          <a:lstStyle/>
          <a:p>
            <a:fld id="{47D01B12-F86F-4614-B3B1-AA3C5567B6D8}" type="slidenum">
              <a:rPr lang="en-US" smtClean="0"/>
              <a:pPr/>
              <a:t>36</a:t>
            </a:fld>
            <a:endParaRPr lang="en-US"/>
          </a:p>
        </p:txBody>
      </p:sp>
      <p:graphicFrame>
        <p:nvGraphicFramePr>
          <p:cNvPr id="11" name="Table 10"/>
          <p:cNvGraphicFramePr>
            <a:graphicFrameLocks noGrp="1"/>
          </p:cNvGraphicFramePr>
          <p:nvPr/>
        </p:nvGraphicFramePr>
        <p:xfrm>
          <a:off x="765175" y="3993775"/>
          <a:ext cx="3735388" cy="1221175"/>
        </p:xfrm>
        <a:graphic>
          <a:graphicData uri="http://schemas.openxmlformats.org/drawingml/2006/table">
            <a:tbl>
              <a:tblPr firstRow="1" bandRow="1">
                <a:tableStyleId>{5C22544A-7EE6-4342-B048-85BDC9FD1C3A}</a:tableStyleId>
              </a:tblPr>
              <a:tblGrid>
                <a:gridCol w="949306"/>
                <a:gridCol w="2786082"/>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251380">
                <a:tc rowSpan="2">
                  <a:txBody>
                    <a:bodyPr/>
                    <a:lstStyle/>
                    <a:p>
                      <a:r>
                        <a:rPr lang="en-US" sz="1600" b="1" dirty="0" smtClean="0">
                          <a:solidFill>
                            <a:schemeClr val="tx1"/>
                          </a:solidFill>
                        </a:rPr>
                        <a:t>Energy</a:t>
                      </a:r>
                      <a:endParaRPr lang="th-TH" sz="1600" b="1" dirty="0">
                        <a:solidFill>
                          <a:schemeClr val="tx1"/>
                        </a:solidFill>
                      </a:endParaRPr>
                    </a:p>
                  </a:txBody>
                  <a:tcPr/>
                </a:tc>
                <a:tc>
                  <a:txBody>
                    <a:bodyPr/>
                    <a:lstStyle/>
                    <a:p>
                      <a:r>
                        <a:rPr lang="en-US" sz="1400" dirty="0" smtClean="0">
                          <a:solidFill>
                            <a:schemeClr val="tx1"/>
                          </a:solidFill>
                        </a:rPr>
                        <a:t>China National Petroleum (Beijing)</a:t>
                      </a:r>
                      <a:endParaRPr lang="th-TH" sz="1400" dirty="0">
                        <a:solidFill>
                          <a:schemeClr val="tx1"/>
                        </a:solidFill>
                      </a:endParaRPr>
                    </a:p>
                  </a:txBody>
                  <a:tcPr/>
                </a:tc>
              </a:tr>
              <a:tr h="303770">
                <a:tc vMerge="1">
                  <a:txBody>
                    <a:bodyPr/>
                    <a:lstStyle/>
                    <a:p>
                      <a:endParaRPr lang="th-TH" sz="1400" dirty="0">
                        <a:solidFill>
                          <a:schemeClr val="tx1"/>
                        </a:solidFill>
                      </a:endParaRPr>
                    </a:p>
                  </a:txBody>
                  <a:tcPr/>
                </a:tc>
                <a:tc>
                  <a:txBody>
                    <a:bodyPr/>
                    <a:lstStyle/>
                    <a:p>
                      <a:r>
                        <a:rPr lang="en-US" sz="1400" dirty="0" smtClean="0">
                          <a:solidFill>
                            <a:schemeClr val="tx1"/>
                          </a:solidFill>
                        </a:rPr>
                        <a:t>Sinopec (Beijing)</a:t>
                      </a:r>
                      <a:endParaRPr lang="th-TH" sz="1400" dirty="0">
                        <a:solidFill>
                          <a:schemeClr val="tx1"/>
                        </a:solidFill>
                      </a:endParaRPr>
                    </a:p>
                  </a:txBody>
                  <a:tcPr/>
                </a:tc>
              </a:tr>
            </a:tbl>
          </a:graphicData>
        </a:graphic>
      </p:graphicFrame>
      <p:graphicFrame>
        <p:nvGraphicFramePr>
          <p:cNvPr id="12" name="Table 11"/>
          <p:cNvGraphicFramePr>
            <a:graphicFrameLocks noGrp="1"/>
          </p:cNvGraphicFramePr>
          <p:nvPr/>
        </p:nvGraphicFramePr>
        <p:xfrm>
          <a:off x="4643438" y="4000504"/>
          <a:ext cx="4143404" cy="1221175"/>
        </p:xfrm>
        <a:graphic>
          <a:graphicData uri="http://schemas.openxmlformats.org/drawingml/2006/table">
            <a:tbl>
              <a:tblPr firstRow="1" bandRow="1">
                <a:tableStyleId>{5C22544A-7EE6-4342-B048-85BDC9FD1C3A}</a:tableStyleId>
              </a:tblPr>
              <a:tblGrid>
                <a:gridCol w="2071702"/>
                <a:gridCol w="2071702"/>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251380">
                <a:tc rowSpan="2">
                  <a:txBody>
                    <a:bodyPr/>
                    <a:lstStyle/>
                    <a:p>
                      <a:r>
                        <a:rPr lang="en-US" sz="1600" b="1" dirty="0" smtClean="0">
                          <a:solidFill>
                            <a:schemeClr val="tx1"/>
                          </a:solidFill>
                        </a:rPr>
                        <a:t>Information &amp; Communication Technology</a:t>
                      </a:r>
                      <a:endParaRPr lang="th-TH" sz="1600" b="1" dirty="0">
                        <a:solidFill>
                          <a:schemeClr val="tx1"/>
                        </a:solidFill>
                      </a:endParaRPr>
                    </a:p>
                  </a:txBody>
                  <a:tcPr/>
                </a:tc>
                <a:tc>
                  <a:txBody>
                    <a:bodyPr/>
                    <a:lstStyle/>
                    <a:p>
                      <a:r>
                        <a:rPr lang="en-US" sz="1400" dirty="0" smtClean="0">
                          <a:solidFill>
                            <a:schemeClr val="tx1"/>
                          </a:solidFill>
                        </a:rPr>
                        <a:t>China</a:t>
                      </a:r>
                      <a:r>
                        <a:rPr lang="en-US" sz="1400" baseline="0" dirty="0" smtClean="0">
                          <a:solidFill>
                            <a:schemeClr val="tx1"/>
                          </a:solidFill>
                        </a:rPr>
                        <a:t> Telecom Shanghai</a:t>
                      </a:r>
                    </a:p>
                  </a:txBody>
                  <a:tcPr/>
                </a:tc>
              </a:tr>
              <a:tr h="298071">
                <a:tc vMerge="1">
                  <a:txBody>
                    <a:bodyPr/>
                    <a:lstStyle/>
                    <a:p>
                      <a:endParaRPr lang="th-TH" sz="1400" dirty="0">
                        <a:solidFill>
                          <a:schemeClr val="tx1"/>
                        </a:solidFill>
                      </a:endParaRPr>
                    </a:p>
                  </a:txBody>
                  <a:tcPr/>
                </a:tc>
                <a:tc>
                  <a:txBody>
                    <a:bodyPr/>
                    <a:lstStyle/>
                    <a:p>
                      <a:r>
                        <a:rPr lang="en-US" sz="1400" dirty="0" err="1" smtClean="0">
                          <a:solidFill>
                            <a:schemeClr val="tx1"/>
                          </a:solidFill>
                        </a:rPr>
                        <a:t>Alibaba</a:t>
                      </a:r>
                      <a:r>
                        <a:rPr lang="en-US" sz="1400" dirty="0" smtClean="0">
                          <a:solidFill>
                            <a:schemeClr val="tx1"/>
                          </a:solidFill>
                        </a:rPr>
                        <a:t> (Hangzhou)</a:t>
                      </a:r>
                      <a:endParaRPr lang="th-TH" sz="1400" dirty="0">
                        <a:solidFill>
                          <a:schemeClr val="tx1"/>
                        </a:solidFill>
                      </a:endParaRPr>
                    </a:p>
                  </a:txBody>
                  <a:tcPr/>
                </a:tc>
              </a:tr>
            </a:tbl>
          </a:graphicData>
        </a:graphic>
      </p:graphicFrame>
      <p:graphicFrame>
        <p:nvGraphicFramePr>
          <p:cNvPr id="13" name="Table 12"/>
          <p:cNvGraphicFramePr>
            <a:graphicFrameLocks noGrp="1"/>
          </p:cNvGraphicFramePr>
          <p:nvPr/>
        </p:nvGraphicFramePr>
        <p:xfrm>
          <a:off x="765174" y="5338778"/>
          <a:ext cx="3735388" cy="1019180"/>
        </p:xfrm>
        <a:graphic>
          <a:graphicData uri="http://schemas.openxmlformats.org/drawingml/2006/table">
            <a:tbl>
              <a:tblPr firstRow="1" bandRow="1">
                <a:tableStyleId>{5C22544A-7EE6-4342-B048-85BDC9FD1C3A}</a:tableStyleId>
              </a:tblPr>
              <a:tblGrid>
                <a:gridCol w="1207662"/>
                <a:gridCol w="2527726"/>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316165">
                <a:tc rowSpan="2">
                  <a:txBody>
                    <a:bodyPr/>
                    <a:lstStyle/>
                    <a:p>
                      <a:r>
                        <a:rPr lang="en-US" sz="1400" b="1" dirty="0" smtClean="0">
                          <a:solidFill>
                            <a:schemeClr val="tx1"/>
                          </a:solidFill>
                        </a:rPr>
                        <a:t>Consumer Products</a:t>
                      </a:r>
                      <a:endParaRPr lang="th-TH" sz="1400" b="1" dirty="0">
                        <a:solidFill>
                          <a:schemeClr val="tx1"/>
                        </a:solidFill>
                      </a:endParaRPr>
                    </a:p>
                  </a:txBody>
                  <a:tcPr/>
                </a:tc>
                <a:tc>
                  <a:txBody>
                    <a:bodyPr/>
                    <a:lstStyle/>
                    <a:p>
                      <a:r>
                        <a:rPr lang="en-US" sz="1400" dirty="0" smtClean="0">
                          <a:solidFill>
                            <a:schemeClr val="tx1"/>
                          </a:solidFill>
                        </a:rPr>
                        <a:t>CP China</a:t>
                      </a:r>
                      <a:endParaRPr lang="th-TH" sz="1400" dirty="0">
                        <a:solidFill>
                          <a:schemeClr val="tx1"/>
                        </a:solidFill>
                      </a:endParaRPr>
                    </a:p>
                  </a:txBody>
                  <a:tcPr/>
                </a:tc>
              </a:tr>
              <a:tr h="285752">
                <a:tc vMerge="1">
                  <a:txBody>
                    <a:bodyPr/>
                    <a:lstStyle/>
                    <a:p>
                      <a:endParaRPr lang="th-TH" sz="1400" dirty="0">
                        <a:solidFill>
                          <a:schemeClr val="tx1"/>
                        </a:solidFill>
                      </a:endParaRPr>
                    </a:p>
                  </a:txBody>
                  <a:tcPr/>
                </a:tc>
                <a:tc>
                  <a:txBody>
                    <a:bodyPr/>
                    <a:lstStyle/>
                    <a:p>
                      <a:r>
                        <a:rPr lang="en-US" sz="1400" dirty="0" smtClean="0">
                          <a:solidFill>
                            <a:schemeClr val="tx1"/>
                          </a:solidFill>
                        </a:rPr>
                        <a:t>G&amp;C</a:t>
                      </a:r>
                      <a:r>
                        <a:rPr lang="en-US" sz="1400" baseline="0" dirty="0" smtClean="0">
                          <a:solidFill>
                            <a:schemeClr val="tx1"/>
                          </a:solidFill>
                        </a:rPr>
                        <a:t> Group (agribusiness)</a:t>
                      </a:r>
                      <a:endParaRPr lang="th-TH" sz="1400" dirty="0">
                        <a:solidFill>
                          <a:schemeClr val="tx1"/>
                        </a:solidFill>
                      </a:endParaRPr>
                    </a:p>
                  </a:txBody>
                  <a:tcPr/>
                </a:tc>
              </a:tr>
            </a:tbl>
          </a:graphicData>
        </a:graphic>
      </p:graphicFrame>
      <p:graphicFrame>
        <p:nvGraphicFramePr>
          <p:cNvPr id="14" name="Table 13"/>
          <p:cNvGraphicFramePr>
            <a:graphicFrameLocks noGrp="1"/>
          </p:cNvGraphicFramePr>
          <p:nvPr/>
        </p:nvGraphicFramePr>
        <p:xfrm>
          <a:off x="4643438" y="5357826"/>
          <a:ext cx="4143404" cy="1343095"/>
        </p:xfrm>
        <a:graphic>
          <a:graphicData uri="http://schemas.openxmlformats.org/drawingml/2006/table">
            <a:tbl>
              <a:tblPr firstRow="1" bandRow="1">
                <a:tableStyleId>{5C22544A-7EE6-4342-B048-85BDC9FD1C3A}</a:tableStyleId>
              </a:tblPr>
              <a:tblGrid>
                <a:gridCol w="1624050"/>
                <a:gridCol w="2519354"/>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270428">
                <a:tc rowSpan="2">
                  <a:txBody>
                    <a:bodyPr/>
                    <a:lstStyle/>
                    <a:p>
                      <a:r>
                        <a:rPr lang="en-US" sz="1600" b="1" dirty="0" smtClean="0">
                          <a:solidFill>
                            <a:schemeClr val="tx1"/>
                          </a:solidFill>
                        </a:rPr>
                        <a:t>Banks</a:t>
                      </a:r>
                      <a:endParaRPr lang="th-TH" sz="1600" b="1" dirty="0">
                        <a:solidFill>
                          <a:schemeClr val="tx1"/>
                        </a:solidFill>
                      </a:endParaRPr>
                    </a:p>
                  </a:txBody>
                  <a:tcPr/>
                </a:tc>
                <a:tc>
                  <a:txBody>
                    <a:bodyPr/>
                    <a:lstStyle/>
                    <a:p>
                      <a:r>
                        <a:rPr lang="en-US" sz="1400" dirty="0" smtClean="0">
                          <a:solidFill>
                            <a:schemeClr val="tx1"/>
                          </a:solidFill>
                        </a:rPr>
                        <a:t>Agriculture Bank of China</a:t>
                      </a:r>
                      <a:endParaRPr lang="th-TH" sz="1400" dirty="0">
                        <a:solidFill>
                          <a:schemeClr val="tx1"/>
                        </a:solidFill>
                      </a:endParaRPr>
                    </a:p>
                  </a:txBody>
                  <a:tcPr/>
                </a:tc>
              </a:tr>
              <a:tr h="226633">
                <a:tc vMerge="1">
                  <a:txBody>
                    <a:bodyPr/>
                    <a:lstStyle/>
                    <a:p>
                      <a:endParaRPr lang="th-TH" sz="1400" dirty="0">
                        <a:solidFill>
                          <a:schemeClr val="tx1"/>
                        </a:solidFill>
                      </a:endParaRPr>
                    </a:p>
                  </a:txBody>
                  <a:tcPr/>
                </a:tc>
                <a:tc>
                  <a:txBody>
                    <a:bodyPr/>
                    <a:lstStyle/>
                    <a:p>
                      <a:r>
                        <a:rPr lang="en-US" sz="1400" dirty="0" smtClean="0">
                          <a:solidFill>
                            <a:schemeClr val="tx1"/>
                          </a:solidFill>
                        </a:rPr>
                        <a:t>Bangkok Bank (China)</a:t>
                      </a:r>
                      <a:endParaRPr lang="th-TH" sz="1400" dirty="0">
                        <a:solidFill>
                          <a:schemeClr val="tx1"/>
                        </a:solidFill>
                      </a:endParaRPr>
                    </a:p>
                  </a:txBody>
                  <a:tcPr/>
                </a:tc>
              </a:tr>
              <a:tr h="226633">
                <a:tc>
                  <a:txBody>
                    <a:bodyPr/>
                    <a:lstStyle/>
                    <a:p>
                      <a:r>
                        <a:rPr lang="en-US" sz="1600" b="1" dirty="0" smtClean="0">
                          <a:solidFill>
                            <a:schemeClr val="tx1"/>
                          </a:solidFill>
                        </a:rPr>
                        <a:t>Others</a:t>
                      </a:r>
                      <a:endParaRPr lang="th-TH" sz="1600" b="1" dirty="0">
                        <a:solidFill>
                          <a:schemeClr val="tx1"/>
                        </a:solidFill>
                      </a:endParaRPr>
                    </a:p>
                  </a:txBody>
                  <a:tcPr/>
                </a:tc>
                <a:tc>
                  <a:txBody>
                    <a:bodyPr/>
                    <a:lstStyle/>
                    <a:p>
                      <a:r>
                        <a:rPr lang="en-US" sz="1400" dirty="0" smtClean="0">
                          <a:solidFill>
                            <a:schemeClr val="tx1"/>
                          </a:solidFill>
                        </a:rPr>
                        <a:t>ASEAN-China</a:t>
                      </a:r>
                      <a:r>
                        <a:rPr lang="en-US" sz="1400" baseline="0" dirty="0" smtClean="0">
                          <a:solidFill>
                            <a:schemeClr val="tx1"/>
                          </a:solidFill>
                        </a:rPr>
                        <a:t> Center (ACC)</a:t>
                      </a:r>
                      <a:endParaRPr lang="th-TH" sz="14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Company Visits - VN</a:t>
            </a:r>
          </a:p>
        </p:txBody>
      </p:sp>
      <p:sp>
        <p:nvSpPr>
          <p:cNvPr id="3" name="Content Placeholder 2"/>
          <p:cNvSpPr>
            <a:spLocks noGrp="1"/>
          </p:cNvSpPr>
          <p:nvPr>
            <p:ph idx="1"/>
          </p:nvPr>
        </p:nvSpPr>
        <p:spPr>
          <a:xfrm>
            <a:off x="285720" y="1714487"/>
            <a:ext cx="8643997" cy="4568871"/>
          </a:xfrm>
        </p:spPr>
        <p:txBody>
          <a:bodyPr>
            <a:normAutofit/>
          </a:bodyPr>
          <a:lstStyle/>
          <a:p>
            <a:pPr>
              <a:buNone/>
            </a:pPr>
            <a:r>
              <a:rPr lang="en-US" sz="1800" dirty="0" smtClean="0">
                <a:effectLst/>
              </a:rPr>
              <a:t>	</a:t>
            </a:r>
            <a:endParaRPr lang="en-US" sz="1900" dirty="0" smtClean="0">
              <a:solidFill>
                <a:srgbClr val="FFFF00"/>
              </a:solidFill>
              <a:effectLst/>
            </a:endParaRPr>
          </a:p>
        </p:txBody>
      </p:sp>
      <p:graphicFrame>
        <p:nvGraphicFramePr>
          <p:cNvPr id="6" name="Table 5"/>
          <p:cNvGraphicFramePr>
            <a:graphicFrameLocks noGrp="1"/>
          </p:cNvGraphicFramePr>
          <p:nvPr/>
        </p:nvGraphicFramePr>
        <p:xfrm>
          <a:off x="1500166" y="2500306"/>
          <a:ext cx="4857784" cy="4084403"/>
        </p:xfrm>
        <a:graphic>
          <a:graphicData uri="http://schemas.openxmlformats.org/drawingml/2006/table">
            <a:tbl>
              <a:tblPr firstRow="1" bandRow="1">
                <a:tableStyleId>{5C22544A-7EE6-4342-B048-85BDC9FD1C3A}</a:tableStyleId>
              </a:tblPr>
              <a:tblGrid>
                <a:gridCol w="4857784"/>
              </a:tblGrid>
              <a:tr h="398215">
                <a:tc>
                  <a:txBody>
                    <a:bodyPr/>
                    <a:lstStyle/>
                    <a:p>
                      <a:pPr algn="ctr"/>
                      <a:r>
                        <a:rPr lang="en-US" sz="1400" dirty="0" smtClean="0">
                          <a:solidFill>
                            <a:schemeClr val="tx1"/>
                          </a:solidFill>
                        </a:rPr>
                        <a:t>Companies</a:t>
                      </a:r>
                      <a:endParaRPr lang="th-TH" sz="1400" dirty="0">
                        <a:solidFill>
                          <a:schemeClr val="tx1"/>
                        </a:solidFill>
                      </a:endParaRPr>
                    </a:p>
                  </a:txBody>
                  <a:tcPr/>
                </a:tc>
              </a:tr>
              <a:tr h="333388">
                <a:tc>
                  <a:txBody>
                    <a:bodyPr/>
                    <a:lstStyle/>
                    <a:p>
                      <a:r>
                        <a:rPr lang="en-US" sz="1400" dirty="0" smtClean="0">
                          <a:solidFill>
                            <a:schemeClr val="tx1"/>
                          </a:solidFill>
                        </a:rPr>
                        <a:t>Bank of Agriculture</a:t>
                      </a:r>
                      <a:r>
                        <a:rPr lang="en-US" sz="1400" baseline="0" dirty="0" smtClean="0">
                          <a:solidFill>
                            <a:schemeClr val="tx1"/>
                          </a:solidFill>
                        </a:rPr>
                        <a:t> and Rural Development</a:t>
                      </a:r>
                      <a:endParaRPr lang="en-US" sz="1400" dirty="0" smtClean="0">
                        <a:solidFill>
                          <a:schemeClr val="tx1"/>
                        </a:solidFill>
                      </a:endParaRPr>
                    </a:p>
                  </a:txBody>
                  <a:tcPr/>
                </a:tc>
              </a:tr>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Bank for Investment and Development of Viet Nam</a:t>
                      </a:r>
                      <a:endParaRPr lang="th-TH" sz="1400" dirty="0" smtClean="0">
                        <a:solidFill>
                          <a:schemeClr val="tx1"/>
                        </a:solidFill>
                      </a:endParaRPr>
                    </a:p>
                  </a:txBody>
                  <a:tcPr/>
                </a:tc>
              </a:tr>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Cargill Vietnam</a:t>
                      </a:r>
                    </a:p>
                  </a:txBody>
                  <a:tcPr/>
                </a:tc>
              </a:tr>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t>CP Viet Nam Livestock Co Ltd</a:t>
                      </a:r>
                      <a:endParaRPr lang="th-TH" sz="1400" dirty="0" smtClean="0">
                        <a:solidFill>
                          <a:schemeClr val="tx1"/>
                        </a:solidFill>
                      </a:endParaRPr>
                    </a:p>
                  </a:txBody>
                  <a:tcPr/>
                </a:tc>
              </a:tr>
              <a:tr h="285752">
                <a:tc>
                  <a:txBody>
                    <a:bodyPr/>
                    <a:lstStyle/>
                    <a:p>
                      <a:r>
                        <a:rPr lang="en-US" sz="1400" dirty="0" smtClean="0">
                          <a:solidFill>
                            <a:schemeClr val="tx1"/>
                          </a:solidFill>
                        </a:rPr>
                        <a:t>PTT Vietnam</a:t>
                      </a:r>
                      <a:endParaRPr lang="th-TH" sz="1400" dirty="0">
                        <a:solidFill>
                          <a:schemeClr val="tx1"/>
                        </a:solidFill>
                      </a:endParaRPr>
                    </a:p>
                  </a:txBody>
                  <a:tcPr/>
                </a:tc>
              </a:tr>
              <a:tr h="285752">
                <a:tc>
                  <a:txBody>
                    <a:bodyPr/>
                    <a:lstStyle/>
                    <a:p>
                      <a:r>
                        <a:rPr lang="en-US" sz="1400" dirty="0" smtClean="0">
                          <a:solidFill>
                            <a:schemeClr val="tx1"/>
                          </a:solidFill>
                        </a:rPr>
                        <a:t>SCG (Vietnam)</a:t>
                      </a:r>
                      <a:r>
                        <a:rPr lang="en-US" sz="1400" baseline="0" dirty="0" smtClean="0">
                          <a:solidFill>
                            <a:schemeClr val="tx1"/>
                          </a:solidFill>
                        </a:rPr>
                        <a:t> Co., Ltd.</a:t>
                      </a:r>
                      <a:endParaRPr lang="th-TH" sz="1400" dirty="0">
                        <a:solidFill>
                          <a:schemeClr val="tx1"/>
                        </a:solidFill>
                      </a:endParaRPr>
                    </a:p>
                  </a:txBody>
                  <a:tcPr/>
                </a:tc>
              </a:tr>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Tan Tao Group</a:t>
                      </a:r>
                      <a:endParaRPr lang="th-TH" sz="1400" dirty="0" smtClean="0">
                        <a:solidFill>
                          <a:schemeClr val="tx1"/>
                        </a:solidFill>
                      </a:endParaRPr>
                    </a:p>
                  </a:txBody>
                  <a:tcPr/>
                </a:tc>
              </a:tr>
              <a:tr h="285752">
                <a:tc>
                  <a:txBody>
                    <a:bodyPr/>
                    <a:lstStyle/>
                    <a:p>
                      <a:r>
                        <a:rPr lang="en-US" sz="1400" dirty="0" smtClean="0">
                          <a:solidFill>
                            <a:schemeClr val="tx1"/>
                          </a:solidFill>
                        </a:rPr>
                        <a:t>Vietnam</a:t>
                      </a:r>
                      <a:r>
                        <a:rPr lang="en-US" sz="1400" baseline="0" dirty="0" smtClean="0">
                          <a:solidFill>
                            <a:schemeClr val="tx1"/>
                          </a:solidFill>
                        </a:rPr>
                        <a:t> Chamber of Commerce and Industry</a:t>
                      </a:r>
                      <a:endParaRPr lang="en-US" sz="1400" dirty="0" smtClean="0">
                        <a:solidFill>
                          <a:schemeClr val="tx1"/>
                        </a:solidFill>
                      </a:endParaRPr>
                    </a:p>
                  </a:txBody>
                  <a:tcPr/>
                </a:tc>
              </a:tr>
              <a:tr h="266704">
                <a:tc>
                  <a:txBody>
                    <a:bodyPr/>
                    <a:lstStyle/>
                    <a:p>
                      <a:r>
                        <a:rPr lang="en-US" sz="1400" dirty="0" smtClean="0">
                          <a:solidFill>
                            <a:schemeClr val="tx1"/>
                          </a:solidFill>
                        </a:rPr>
                        <a:t>Vietnam Post &amp; Communication</a:t>
                      </a:r>
                    </a:p>
                  </a:txBody>
                  <a:tcPr/>
                </a:tc>
              </a:tr>
              <a:tr h="266704">
                <a:tc>
                  <a:txBody>
                    <a:bodyPr/>
                    <a:lstStyle/>
                    <a:p>
                      <a:r>
                        <a:rPr lang="en-US" sz="1400" dirty="0" smtClean="0">
                          <a:solidFill>
                            <a:schemeClr val="tx1"/>
                          </a:solidFill>
                        </a:rPr>
                        <a:t>Vietnam</a:t>
                      </a:r>
                      <a:r>
                        <a:rPr lang="en-US" sz="1400" baseline="0" dirty="0" smtClean="0">
                          <a:solidFill>
                            <a:schemeClr val="tx1"/>
                          </a:solidFill>
                        </a:rPr>
                        <a:t> Dairy (VINAMILK)</a:t>
                      </a:r>
                      <a:endParaRPr lang="en-US" sz="1400" dirty="0" smtClean="0">
                        <a:solidFill>
                          <a:schemeClr val="tx1"/>
                        </a:solidFill>
                      </a:endParaRPr>
                    </a:p>
                  </a:txBody>
                  <a:tcPr/>
                </a:tc>
              </a:tr>
              <a:tr h="266704">
                <a:tc>
                  <a:txBody>
                    <a:bodyPr/>
                    <a:lstStyle/>
                    <a:p>
                      <a:r>
                        <a:rPr lang="en-US" sz="1400" dirty="0" smtClean="0">
                          <a:solidFill>
                            <a:schemeClr val="tx1"/>
                          </a:solidFill>
                        </a:rPr>
                        <a:t>Viet </a:t>
                      </a:r>
                      <a:r>
                        <a:rPr lang="en-US" sz="1400" dirty="0" err="1" smtClean="0">
                          <a:solidFill>
                            <a:schemeClr val="tx1"/>
                          </a:solidFill>
                        </a:rPr>
                        <a:t>Tien</a:t>
                      </a:r>
                      <a:r>
                        <a:rPr lang="en-US" sz="1400" dirty="0" smtClean="0">
                          <a:solidFill>
                            <a:schemeClr val="tx1"/>
                          </a:solidFill>
                        </a:rPr>
                        <a:t> Garment Corporation</a:t>
                      </a:r>
                    </a:p>
                  </a:txBody>
                  <a:tcPr/>
                </a:tc>
              </a:tr>
              <a:tr h="266704">
                <a:tc>
                  <a:txBody>
                    <a:bodyPr/>
                    <a:lstStyle/>
                    <a:p>
                      <a:r>
                        <a:rPr lang="en-US" sz="1400" dirty="0" err="1" smtClean="0">
                          <a:solidFill>
                            <a:schemeClr val="tx1"/>
                          </a:solidFill>
                        </a:rPr>
                        <a:t>Viettel</a:t>
                      </a:r>
                      <a:endParaRPr lang="en-US" sz="1400" dirty="0" smtClean="0">
                        <a:solidFill>
                          <a:schemeClr val="tx1"/>
                        </a:solidFill>
                      </a:endParaRPr>
                    </a:p>
                  </a:txBody>
                  <a:tcPr/>
                </a:tc>
              </a:tr>
            </a:tbl>
          </a:graphicData>
        </a:graphic>
      </p:graphicFrame>
      <p:sp>
        <p:nvSpPr>
          <p:cNvPr id="7" name="Slide Number Placeholder 6"/>
          <p:cNvSpPr>
            <a:spLocks noGrp="1"/>
          </p:cNvSpPr>
          <p:nvPr>
            <p:ph type="sldNum" sz="quarter" idx="12"/>
          </p:nvPr>
        </p:nvSpPr>
        <p:spPr>
          <a:xfrm>
            <a:off x="8377238" y="6356350"/>
            <a:ext cx="533400" cy="365125"/>
          </a:xfrm>
        </p:spPr>
        <p:txBody>
          <a:bodyPr/>
          <a:lstStyle/>
          <a:p>
            <a:fld id="{47D01B12-F86F-4614-B3B1-AA3C5567B6D8}" type="slidenum">
              <a:rPr lang="en-US" smtClean="0"/>
              <a:pPr/>
              <a:t>37</a:t>
            </a:fld>
            <a:endParaRPr lang="en-US" dirty="0"/>
          </a:p>
        </p:txBody>
      </p:sp>
      <p:sp>
        <p:nvSpPr>
          <p:cNvPr id="8" name="Rectangle 7"/>
          <p:cNvSpPr/>
          <p:nvPr/>
        </p:nvSpPr>
        <p:spPr>
          <a:xfrm>
            <a:off x="1333589" y="1857364"/>
            <a:ext cx="3279488" cy="369332"/>
          </a:xfrm>
          <a:prstGeom prst="rect">
            <a:avLst/>
          </a:prstGeom>
        </p:spPr>
        <p:txBody>
          <a:bodyPr wrap="none">
            <a:spAutoFit/>
          </a:bodyPr>
          <a:lstStyle/>
          <a:p>
            <a:r>
              <a:rPr lang="en-US" b="1" dirty="0" smtClean="0">
                <a:solidFill>
                  <a:srgbClr val="FFFF00"/>
                </a:solidFill>
              </a:rPr>
              <a:t>The Who’s Who in VIETNAM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Company Visits - SG</a:t>
            </a:r>
          </a:p>
        </p:txBody>
      </p:sp>
      <p:sp>
        <p:nvSpPr>
          <p:cNvPr id="3" name="Content Placeholder 2"/>
          <p:cNvSpPr>
            <a:spLocks noGrp="1"/>
          </p:cNvSpPr>
          <p:nvPr>
            <p:ph idx="1"/>
          </p:nvPr>
        </p:nvSpPr>
        <p:spPr>
          <a:xfrm>
            <a:off x="285720" y="1714487"/>
            <a:ext cx="8643997" cy="4568871"/>
          </a:xfrm>
        </p:spPr>
        <p:txBody>
          <a:bodyPr>
            <a:normAutofit/>
          </a:bodyPr>
          <a:lstStyle/>
          <a:p>
            <a:pPr>
              <a:buNone/>
            </a:pPr>
            <a:r>
              <a:rPr lang="en-US" sz="1800" dirty="0" smtClean="0">
                <a:effectLst/>
              </a:rPr>
              <a:t>	</a:t>
            </a:r>
            <a:endParaRPr lang="en-US" sz="1900" dirty="0" smtClean="0">
              <a:solidFill>
                <a:srgbClr val="FFFF00"/>
              </a:solidFill>
              <a:effectLst/>
            </a:endParaRPr>
          </a:p>
        </p:txBody>
      </p:sp>
      <p:graphicFrame>
        <p:nvGraphicFramePr>
          <p:cNvPr id="6" name="Table 5"/>
          <p:cNvGraphicFramePr>
            <a:graphicFrameLocks noGrp="1"/>
          </p:cNvGraphicFramePr>
          <p:nvPr/>
        </p:nvGraphicFramePr>
        <p:xfrm>
          <a:off x="1500166" y="2908681"/>
          <a:ext cx="5929354" cy="3415935"/>
        </p:xfrm>
        <a:graphic>
          <a:graphicData uri="http://schemas.openxmlformats.org/drawingml/2006/table">
            <a:tbl>
              <a:tblPr firstRow="1" bandRow="1">
                <a:tableStyleId>{5C22544A-7EE6-4342-B048-85BDC9FD1C3A}</a:tableStyleId>
              </a:tblPr>
              <a:tblGrid>
                <a:gridCol w="5929354"/>
              </a:tblGrid>
              <a:tr h="367935">
                <a:tc>
                  <a:txBody>
                    <a:bodyPr/>
                    <a:lstStyle/>
                    <a:p>
                      <a:pPr algn="ctr"/>
                      <a:r>
                        <a:rPr lang="en-US" sz="1400" dirty="0" smtClean="0">
                          <a:solidFill>
                            <a:schemeClr val="tx1"/>
                          </a:solidFill>
                        </a:rPr>
                        <a:t>Companies</a:t>
                      </a:r>
                      <a:endParaRPr lang="th-TH" sz="1400" dirty="0">
                        <a:solidFill>
                          <a:schemeClr val="tx1"/>
                        </a:solidFill>
                      </a:endParaRPr>
                    </a:p>
                  </a:txBody>
                  <a:tcPr/>
                </a:tc>
              </a:tr>
              <a:tr h="281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ASEAN-ISIS (ASEAN Institute of Strategic and International Studies)</a:t>
                      </a:r>
                      <a:endParaRPr lang="en-US" sz="1400" dirty="0" smtClean="0">
                        <a:solidFill>
                          <a:schemeClr val="tx1"/>
                        </a:solidFill>
                      </a:endParaRPr>
                    </a:p>
                  </a:txBody>
                  <a:tcPr/>
                </a:tc>
              </a:tr>
              <a:tr h="281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Barclays</a:t>
                      </a:r>
                    </a:p>
                  </a:txBody>
                  <a:tcPr/>
                </a:tc>
              </a:tr>
              <a:tr h="281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DBS </a:t>
                      </a:r>
                    </a:p>
                  </a:txBody>
                  <a:tcPr/>
                </a:tc>
              </a:tr>
              <a:tr h="281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Exxon Mobil</a:t>
                      </a:r>
                    </a:p>
                  </a:txBody>
                  <a:tcPr/>
                </a:tc>
              </a:tr>
              <a:tr h="281623">
                <a:tc>
                  <a:txBody>
                    <a:bodyPr/>
                    <a:lstStyle/>
                    <a:p>
                      <a:r>
                        <a:rPr lang="en-US" sz="1400" dirty="0" smtClean="0">
                          <a:solidFill>
                            <a:schemeClr val="tx1"/>
                          </a:solidFill>
                        </a:rPr>
                        <a:t>Flextronics International</a:t>
                      </a:r>
                    </a:p>
                  </a:txBody>
                  <a:tcPr/>
                </a:tc>
              </a:tr>
              <a:tr h="281623">
                <a:tc>
                  <a:txBody>
                    <a:bodyPr/>
                    <a:lstStyle/>
                    <a:p>
                      <a:r>
                        <a:rPr lang="en-US" sz="1400" dirty="0" smtClean="0">
                          <a:solidFill>
                            <a:schemeClr val="tx1"/>
                          </a:solidFill>
                        </a:rPr>
                        <a:t>Google</a:t>
                      </a:r>
                    </a:p>
                  </a:txBody>
                  <a:tcPr/>
                </a:tc>
              </a:tr>
              <a:tr h="281623">
                <a:tc>
                  <a:txBody>
                    <a:bodyPr/>
                    <a:lstStyle/>
                    <a:p>
                      <a:r>
                        <a:rPr lang="en-US" sz="1400" dirty="0" smtClean="0">
                          <a:solidFill>
                            <a:schemeClr val="tx1"/>
                          </a:solidFill>
                        </a:rPr>
                        <a:t>Singapore Airlines</a:t>
                      </a:r>
                      <a:endParaRPr lang="th-TH" sz="1400" dirty="0">
                        <a:solidFill>
                          <a:schemeClr val="tx1"/>
                        </a:solidFill>
                      </a:endParaRPr>
                    </a:p>
                  </a:txBody>
                  <a:tcPr/>
                </a:tc>
              </a:tr>
              <a:tr h="281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1"/>
                          </a:solidFill>
                        </a:rPr>
                        <a:t>Singtel</a:t>
                      </a:r>
                      <a:r>
                        <a:rPr lang="en-US" sz="1400" dirty="0" smtClean="0">
                          <a:solidFill>
                            <a:schemeClr val="tx1"/>
                          </a:solidFill>
                        </a:rPr>
                        <a:t>  </a:t>
                      </a:r>
                    </a:p>
                  </a:txBody>
                  <a:tcPr/>
                </a:tc>
              </a:tr>
              <a:tr h="281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1"/>
                          </a:solidFill>
                        </a:rPr>
                        <a:t>Temasek</a:t>
                      </a:r>
                      <a:r>
                        <a:rPr lang="en-US" sz="1400" baseline="0" dirty="0" smtClean="0">
                          <a:solidFill>
                            <a:schemeClr val="tx1"/>
                          </a:solidFill>
                        </a:rPr>
                        <a:t> Holdings</a:t>
                      </a:r>
                      <a:endParaRPr lang="en-US" sz="1400" dirty="0" smtClean="0">
                        <a:solidFill>
                          <a:schemeClr val="tx1"/>
                        </a:solidFill>
                      </a:endParaRPr>
                    </a:p>
                  </a:txBody>
                  <a:tcPr/>
                </a:tc>
              </a:tr>
              <a:tr h="281623">
                <a:tc>
                  <a:txBody>
                    <a:bodyPr/>
                    <a:lstStyle/>
                    <a:p>
                      <a:r>
                        <a:rPr lang="en-US" sz="1400" dirty="0" err="1" smtClean="0">
                          <a:solidFill>
                            <a:schemeClr val="tx1"/>
                          </a:solidFill>
                        </a:rPr>
                        <a:t>Wilmar</a:t>
                      </a:r>
                      <a:r>
                        <a:rPr lang="en-US" sz="1400" dirty="0" smtClean="0">
                          <a:solidFill>
                            <a:schemeClr val="tx1"/>
                          </a:solidFill>
                        </a:rPr>
                        <a:t> International Limited</a:t>
                      </a:r>
                    </a:p>
                  </a:txBody>
                  <a:tcPr/>
                </a:tc>
              </a:tr>
            </a:tbl>
          </a:graphicData>
        </a:graphic>
      </p:graphicFrame>
      <p:sp>
        <p:nvSpPr>
          <p:cNvPr id="7" name="Slide Number Placeholder 6"/>
          <p:cNvSpPr>
            <a:spLocks noGrp="1"/>
          </p:cNvSpPr>
          <p:nvPr>
            <p:ph type="sldNum" sz="quarter" idx="12"/>
          </p:nvPr>
        </p:nvSpPr>
        <p:spPr>
          <a:xfrm>
            <a:off x="8396317" y="6356350"/>
            <a:ext cx="533400" cy="365125"/>
          </a:xfrm>
        </p:spPr>
        <p:txBody>
          <a:bodyPr/>
          <a:lstStyle/>
          <a:p>
            <a:fld id="{47D01B12-F86F-4614-B3B1-AA3C5567B6D8}" type="slidenum">
              <a:rPr lang="en-US" smtClean="0"/>
              <a:pPr/>
              <a:t>38</a:t>
            </a:fld>
            <a:endParaRPr lang="en-US" dirty="0"/>
          </a:p>
        </p:txBody>
      </p:sp>
      <p:sp>
        <p:nvSpPr>
          <p:cNvPr id="8" name="Rectangle 7"/>
          <p:cNvSpPr/>
          <p:nvPr/>
        </p:nvSpPr>
        <p:spPr>
          <a:xfrm>
            <a:off x="1333589" y="1857364"/>
            <a:ext cx="3625736" cy="369332"/>
          </a:xfrm>
          <a:prstGeom prst="rect">
            <a:avLst/>
          </a:prstGeom>
        </p:spPr>
        <p:txBody>
          <a:bodyPr wrap="none">
            <a:spAutoFit/>
          </a:bodyPr>
          <a:lstStyle/>
          <a:p>
            <a:r>
              <a:rPr lang="en-US" b="1" dirty="0" smtClean="0">
                <a:solidFill>
                  <a:srgbClr val="FFFF00"/>
                </a:solidFill>
              </a:rPr>
              <a:t>The Who’s Who in SINGAPORE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Company Visits - TH</a:t>
            </a:r>
          </a:p>
        </p:txBody>
      </p:sp>
      <p:sp>
        <p:nvSpPr>
          <p:cNvPr id="3" name="Content Placeholder 2"/>
          <p:cNvSpPr>
            <a:spLocks noGrp="1"/>
          </p:cNvSpPr>
          <p:nvPr>
            <p:ph idx="1"/>
          </p:nvPr>
        </p:nvSpPr>
        <p:spPr>
          <a:xfrm>
            <a:off x="285720" y="1857363"/>
            <a:ext cx="8643997" cy="4864111"/>
          </a:xfrm>
        </p:spPr>
        <p:txBody>
          <a:bodyPr>
            <a:normAutofit/>
          </a:bodyPr>
          <a:lstStyle/>
          <a:p>
            <a:pPr>
              <a:buNone/>
            </a:pPr>
            <a:r>
              <a:rPr lang="en-US" sz="2800" dirty="0" smtClean="0">
                <a:effectLst/>
              </a:rPr>
              <a:t>	</a:t>
            </a:r>
            <a:r>
              <a:rPr lang="en-US" sz="1800" b="1" dirty="0" smtClean="0">
                <a:solidFill>
                  <a:srgbClr val="FFFF00"/>
                </a:solidFill>
                <a:effectLst/>
              </a:rPr>
              <a:t>The Who’s Who in THAILAND</a:t>
            </a:r>
          </a:p>
          <a:p>
            <a:pPr>
              <a:buNone/>
            </a:pPr>
            <a:r>
              <a:rPr lang="en-US" sz="1800" dirty="0" smtClean="0">
                <a:effectLst/>
              </a:rPr>
              <a:t>	</a:t>
            </a:r>
            <a:endParaRPr lang="en-US" sz="1900" dirty="0" smtClean="0">
              <a:solidFill>
                <a:srgbClr val="FFFF00"/>
              </a:solidFill>
              <a:effectLst/>
            </a:endParaRPr>
          </a:p>
        </p:txBody>
      </p:sp>
      <p:graphicFrame>
        <p:nvGraphicFramePr>
          <p:cNvPr id="4" name="Table 3"/>
          <p:cNvGraphicFramePr>
            <a:graphicFrameLocks noGrp="1"/>
          </p:cNvGraphicFramePr>
          <p:nvPr/>
        </p:nvGraphicFramePr>
        <p:xfrm>
          <a:off x="765174" y="2830765"/>
          <a:ext cx="3327372" cy="1312615"/>
        </p:xfrm>
        <a:graphic>
          <a:graphicData uri="http://schemas.openxmlformats.org/drawingml/2006/table">
            <a:tbl>
              <a:tblPr firstRow="1" bandRow="1">
                <a:tableStyleId>{5C22544A-7EE6-4342-B048-85BDC9FD1C3A}</a:tableStyleId>
              </a:tblPr>
              <a:tblGrid>
                <a:gridCol w="1098288"/>
                <a:gridCol w="2229084"/>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251380">
                <a:tc rowSpan="3">
                  <a:txBody>
                    <a:bodyPr/>
                    <a:lstStyle/>
                    <a:p>
                      <a:r>
                        <a:rPr lang="en-US" sz="1400" b="1" dirty="0" smtClean="0">
                          <a:solidFill>
                            <a:schemeClr val="tx1"/>
                          </a:solidFill>
                        </a:rPr>
                        <a:t>Energy</a:t>
                      </a:r>
                      <a:endParaRPr lang="th-TH" sz="1400" b="1" dirty="0">
                        <a:solidFill>
                          <a:schemeClr val="tx1"/>
                        </a:solidFill>
                      </a:endParaRPr>
                    </a:p>
                  </a:txBody>
                  <a:tcPr/>
                </a:tc>
                <a:tc>
                  <a:txBody>
                    <a:bodyPr/>
                    <a:lstStyle/>
                    <a:p>
                      <a:r>
                        <a:rPr lang="en-US" sz="1400" dirty="0" smtClean="0">
                          <a:solidFill>
                            <a:schemeClr val="tx1"/>
                          </a:solidFill>
                        </a:rPr>
                        <a:t>PTT</a:t>
                      </a:r>
                      <a:endParaRPr lang="th-TH" sz="1400" dirty="0">
                        <a:solidFill>
                          <a:schemeClr val="tx1"/>
                        </a:solidFill>
                      </a:endParaRPr>
                    </a:p>
                  </a:txBody>
                  <a:tcPr/>
                </a:tc>
              </a:tr>
              <a:tr h="225679">
                <a:tc vMerge="1">
                  <a:txBody>
                    <a:bodyPr/>
                    <a:lstStyle/>
                    <a:p>
                      <a:endParaRPr lang="th-TH" sz="1400" dirty="0">
                        <a:solidFill>
                          <a:schemeClr val="tx1"/>
                        </a:solidFill>
                      </a:endParaRPr>
                    </a:p>
                  </a:txBody>
                  <a:tcPr/>
                </a:tc>
                <a:tc>
                  <a:txBody>
                    <a:bodyPr/>
                    <a:lstStyle/>
                    <a:p>
                      <a:r>
                        <a:rPr lang="en-US" sz="1400" dirty="0" err="1" smtClean="0">
                          <a:solidFill>
                            <a:schemeClr val="tx1"/>
                          </a:solidFill>
                        </a:rPr>
                        <a:t>Banpu</a:t>
                      </a:r>
                      <a:endParaRPr lang="th-TH" sz="1400" dirty="0">
                        <a:solidFill>
                          <a:schemeClr val="tx1"/>
                        </a:solidFill>
                      </a:endParaRPr>
                    </a:p>
                  </a:txBody>
                  <a:tcPr/>
                </a:tc>
              </a:tr>
              <a:tr h="206631">
                <a:tc vMerge="1">
                  <a:txBody>
                    <a:bodyPr/>
                    <a:lstStyle/>
                    <a:p>
                      <a:endParaRPr lang="th-TH" sz="1400" dirty="0">
                        <a:solidFill>
                          <a:schemeClr val="tx1"/>
                        </a:solidFill>
                      </a:endParaRPr>
                    </a:p>
                  </a:txBody>
                  <a:tcPr/>
                </a:tc>
                <a:tc>
                  <a:txBody>
                    <a:bodyPr/>
                    <a:lstStyle/>
                    <a:p>
                      <a:r>
                        <a:rPr lang="en-US" sz="1400" dirty="0" smtClean="0">
                          <a:solidFill>
                            <a:schemeClr val="tx1"/>
                          </a:solidFill>
                        </a:rPr>
                        <a:t>Thai Oil</a:t>
                      </a:r>
                      <a:endParaRPr lang="th-TH" sz="1400" dirty="0">
                        <a:solidFill>
                          <a:schemeClr val="tx1"/>
                        </a:solidFill>
                      </a:endParaRPr>
                    </a:p>
                  </a:txBody>
                  <a:tcPr/>
                </a:tc>
              </a:tr>
            </a:tbl>
          </a:graphicData>
        </a:graphic>
      </p:graphicFrame>
      <p:graphicFrame>
        <p:nvGraphicFramePr>
          <p:cNvPr id="5" name="Table 4"/>
          <p:cNvGraphicFramePr>
            <a:graphicFrameLocks noGrp="1"/>
          </p:cNvGraphicFramePr>
          <p:nvPr/>
        </p:nvGraphicFramePr>
        <p:xfrm>
          <a:off x="4857752" y="2857496"/>
          <a:ext cx="3714776" cy="1129735"/>
        </p:xfrm>
        <a:graphic>
          <a:graphicData uri="http://schemas.openxmlformats.org/drawingml/2006/table">
            <a:tbl>
              <a:tblPr firstRow="1" bandRow="1">
                <a:tableStyleId>{5C22544A-7EE6-4342-B048-85BDC9FD1C3A}</a:tableStyleId>
              </a:tblPr>
              <a:tblGrid>
                <a:gridCol w="1714512"/>
                <a:gridCol w="2000264"/>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251380">
                <a:tc rowSpan="2">
                  <a:txBody>
                    <a:bodyPr/>
                    <a:lstStyle/>
                    <a:p>
                      <a:r>
                        <a:rPr lang="en-US" sz="1400" b="1" dirty="0" smtClean="0">
                          <a:solidFill>
                            <a:schemeClr val="tx1"/>
                          </a:solidFill>
                        </a:rPr>
                        <a:t>Information &amp; Communication Technology</a:t>
                      </a:r>
                      <a:endParaRPr lang="th-TH" sz="1400" b="1" dirty="0">
                        <a:solidFill>
                          <a:schemeClr val="tx1"/>
                        </a:solidFill>
                      </a:endParaRPr>
                    </a:p>
                  </a:txBody>
                  <a:tcPr/>
                </a:tc>
                <a:tc>
                  <a:txBody>
                    <a:bodyPr/>
                    <a:lstStyle/>
                    <a:p>
                      <a:r>
                        <a:rPr lang="en-US" sz="1400" dirty="0" smtClean="0">
                          <a:solidFill>
                            <a:schemeClr val="tx1"/>
                          </a:solidFill>
                        </a:rPr>
                        <a:t>Advanced Info Service</a:t>
                      </a:r>
                      <a:endParaRPr lang="th-TH" sz="1400" dirty="0">
                        <a:solidFill>
                          <a:schemeClr val="tx1"/>
                        </a:solidFill>
                      </a:endParaRPr>
                    </a:p>
                  </a:txBody>
                  <a:tcPr/>
                </a:tc>
              </a:tr>
              <a:tr h="303770">
                <a:tc vMerge="1">
                  <a:txBody>
                    <a:bodyPr/>
                    <a:lstStyle/>
                    <a:p>
                      <a:endParaRPr lang="th-TH" sz="1400" dirty="0">
                        <a:solidFill>
                          <a:schemeClr val="tx1"/>
                        </a:solidFill>
                      </a:endParaRPr>
                    </a:p>
                  </a:txBody>
                  <a:tcPr/>
                </a:tc>
                <a:tc>
                  <a:txBody>
                    <a:bodyPr/>
                    <a:lstStyle/>
                    <a:p>
                      <a:r>
                        <a:rPr lang="en-US" sz="1400" dirty="0" smtClean="0">
                          <a:solidFill>
                            <a:schemeClr val="tx1"/>
                          </a:solidFill>
                        </a:rPr>
                        <a:t>True Corporation</a:t>
                      </a:r>
                      <a:endParaRPr lang="th-TH" sz="1400" dirty="0">
                        <a:solidFill>
                          <a:schemeClr val="tx1"/>
                        </a:solidFill>
                      </a:endParaRPr>
                    </a:p>
                  </a:txBody>
                  <a:tcPr/>
                </a:tc>
              </a:tr>
            </a:tbl>
          </a:graphicData>
        </a:graphic>
      </p:graphicFrame>
      <p:sp>
        <p:nvSpPr>
          <p:cNvPr id="6" name="Slide Number Placeholder 5"/>
          <p:cNvSpPr>
            <a:spLocks noGrp="1"/>
          </p:cNvSpPr>
          <p:nvPr>
            <p:ph type="sldNum" sz="quarter" idx="12"/>
          </p:nvPr>
        </p:nvSpPr>
        <p:spPr>
          <a:xfrm>
            <a:off x="8396317" y="6356349"/>
            <a:ext cx="533400" cy="365125"/>
          </a:xfrm>
        </p:spPr>
        <p:txBody>
          <a:bodyPr/>
          <a:lstStyle/>
          <a:p>
            <a:fld id="{47D01B12-F86F-4614-B3B1-AA3C5567B6D8}" type="slidenum">
              <a:rPr lang="en-US" smtClean="0"/>
              <a:pPr/>
              <a:t>39</a:t>
            </a:fld>
            <a:endParaRPr lang="en-US" dirty="0"/>
          </a:p>
        </p:txBody>
      </p:sp>
      <p:graphicFrame>
        <p:nvGraphicFramePr>
          <p:cNvPr id="9" name="Table 8"/>
          <p:cNvGraphicFramePr>
            <a:graphicFrameLocks noGrp="1"/>
          </p:cNvGraphicFramePr>
          <p:nvPr/>
        </p:nvGraphicFramePr>
        <p:xfrm>
          <a:off x="765174" y="4337038"/>
          <a:ext cx="3327371" cy="1019180"/>
        </p:xfrm>
        <a:graphic>
          <a:graphicData uri="http://schemas.openxmlformats.org/drawingml/2006/table">
            <a:tbl>
              <a:tblPr firstRow="1" bandRow="1">
                <a:tableStyleId>{5C22544A-7EE6-4342-B048-85BDC9FD1C3A}</a:tableStyleId>
              </a:tblPr>
              <a:tblGrid>
                <a:gridCol w="1075748"/>
                <a:gridCol w="2251623"/>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316165">
                <a:tc rowSpan="2">
                  <a:txBody>
                    <a:bodyPr/>
                    <a:lstStyle/>
                    <a:p>
                      <a:r>
                        <a:rPr lang="en-US" sz="1400" b="1" dirty="0" smtClean="0">
                          <a:solidFill>
                            <a:schemeClr val="tx1"/>
                          </a:solidFill>
                        </a:rPr>
                        <a:t>Consumer Products</a:t>
                      </a:r>
                      <a:endParaRPr lang="th-TH" sz="1400" b="1" dirty="0">
                        <a:solidFill>
                          <a:schemeClr val="tx1"/>
                        </a:solidFill>
                      </a:endParaRPr>
                    </a:p>
                  </a:txBody>
                  <a:tcPr/>
                </a:tc>
                <a:tc>
                  <a:txBody>
                    <a:bodyPr/>
                    <a:lstStyle/>
                    <a:p>
                      <a:r>
                        <a:rPr lang="en-US" sz="1400" dirty="0" smtClean="0">
                          <a:solidFill>
                            <a:schemeClr val="tx1"/>
                          </a:solidFill>
                        </a:rPr>
                        <a:t>Charoen Pokphand</a:t>
                      </a:r>
                      <a:r>
                        <a:rPr lang="en-US" sz="1400" baseline="0" dirty="0" smtClean="0">
                          <a:solidFill>
                            <a:schemeClr val="tx1"/>
                          </a:solidFill>
                        </a:rPr>
                        <a:t> Foods</a:t>
                      </a:r>
                      <a:endParaRPr lang="th-TH" sz="1400" dirty="0">
                        <a:solidFill>
                          <a:schemeClr val="tx1"/>
                        </a:solidFill>
                      </a:endParaRPr>
                    </a:p>
                  </a:txBody>
                  <a:tcPr/>
                </a:tc>
              </a:tr>
              <a:tr h="285752">
                <a:tc vMerge="1">
                  <a:txBody>
                    <a:bodyPr/>
                    <a:lstStyle/>
                    <a:p>
                      <a:endParaRPr lang="th-TH" sz="1400" dirty="0">
                        <a:solidFill>
                          <a:schemeClr val="tx1"/>
                        </a:solidFill>
                      </a:endParaRPr>
                    </a:p>
                  </a:txBody>
                  <a:tcPr/>
                </a:tc>
                <a:tc>
                  <a:txBody>
                    <a:bodyPr/>
                    <a:lstStyle/>
                    <a:p>
                      <a:r>
                        <a:rPr lang="en-US" sz="1400" dirty="0" smtClean="0">
                          <a:solidFill>
                            <a:schemeClr val="tx1"/>
                          </a:solidFill>
                        </a:rPr>
                        <a:t>Unilever Thai</a:t>
                      </a:r>
                      <a:endParaRPr lang="th-TH" sz="1400" dirty="0">
                        <a:solidFill>
                          <a:schemeClr val="tx1"/>
                        </a:solidFill>
                      </a:endParaRPr>
                    </a:p>
                  </a:txBody>
                  <a:tcPr/>
                </a:tc>
              </a:tr>
            </a:tbl>
          </a:graphicData>
        </a:graphic>
      </p:graphicFrame>
      <p:graphicFrame>
        <p:nvGraphicFramePr>
          <p:cNvPr id="10" name="Table 9"/>
          <p:cNvGraphicFramePr>
            <a:graphicFrameLocks noGrp="1"/>
          </p:cNvGraphicFramePr>
          <p:nvPr/>
        </p:nvGraphicFramePr>
        <p:xfrm>
          <a:off x="4857752" y="4214818"/>
          <a:ext cx="3714776" cy="1221175"/>
        </p:xfrm>
        <a:graphic>
          <a:graphicData uri="http://schemas.openxmlformats.org/drawingml/2006/table">
            <a:tbl>
              <a:tblPr firstRow="1" bandRow="1">
                <a:tableStyleId>{5C22544A-7EE6-4342-B048-85BDC9FD1C3A}</a:tableStyleId>
              </a:tblPr>
              <a:tblGrid>
                <a:gridCol w="1624050"/>
                <a:gridCol w="2090726"/>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394256">
                <a:tc rowSpan="2">
                  <a:txBody>
                    <a:bodyPr/>
                    <a:lstStyle/>
                    <a:p>
                      <a:r>
                        <a:rPr lang="en-US" sz="1400" b="1" dirty="0" smtClean="0">
                          <a:solidFill>
                            <a:schemeClr val="tx1"/>
                          </a:solidFill>
                        </a:rPr>
                        <a:t>Transportation</a:t>
                      </a:r>
                      <a:r>
                        <a:rPr lang="en-US" sz="1400" b="1" baseline="0" dirty="0" smtClean="0">
                          <a:solidFill>
                            <a:schemeClr val="tx1"/>
                          </a:solidFill>
                        </a:rPr>
                        <a:t> &amp; Logistics</a:t>
                      </a:r>
                      <a:endParaRPr lang="th-TH" sz="1400" b="1" dirty="0">
                        <a:solidFill>
                          <a:schemeClr val="tx1"/>
                        </a:solidFill>
                      </a:endParaRPr>
                    </a:p>
                  </a:txBody>
                  <a:tcPr/>
                </a:tc>
                <a:tc>
                  <a:txBody>
                    <a:bodyPr/>
                    <a:lstStyle/>
                    <a:p>
                      <a:r>
                        <a:rPr lang="en-US" sz="1400" dirty="0" smtClean="0">
                          <a:solidFill>
                            <a:schemeClr val="tx1"/>
                          </a:solidFill>
                        </a:rPr>
                        <a:t>Thai Airways International</a:t>
                      </a:r>
                      <a:endParaRPr lang="th-TH" sz="1400" dirty="0">
                        <a:solidFill>
                          <a:schemeClr val="tx1"/>
                        </a:solidFill>
                      </a:endParaRPr>
                    </a:p>
                  </a:txBody>
                  <a:tcPr/>
                </a:tc>
              </a:tr>
              <a:tr h="226633">
                <a:tc vMerge="1">
                  <a:txBody>
                    <a:bodyPr/>
                    <a:lstStyle/>
                    <a:p>
                      <a:endParaRPr lang="th-TH" sz="1400" dirty="0">
                        <a:solidFill>
                          <a:schemeClr val="tx1"/>
                        </a:solidFill>
                      </a:endParaRPr>
                    </a:p>
                  </a:txBody>
                  <a:tcPr/>
                </a:tc>
                <a:tc>
                  <a:txBody>
                    <a:bodyPr/>
                    <a:lstStyle/>
                    <a:p>
                      <a:r>
                        <a:rPr lang="en-US" sz="1400" dirty="0" smtClean="0">
                          <a:solidFill>
                            <a:schemeClr val="tx1"/>
                          </a:solidFill>
                        </a:rPr>
                        <a:t>BTS</a:t>
                      </a:r>
                      <a:r>
                        <a:rPr lang="en-US" sz="1400" baseline="0" dirty="0" smtClean="0">
                          <a:solidFill>
                            <a:schemeClr val="tx1"/>
                          </a:solidFill>
                        </a:rPr>
                        <a:t> Group Holdings</a:t>
                      </a:r>
                      <a:endParaRPr lang="th-TH" sz="14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Program’s Aims</a:t>
            </a:r>
          </a:p>
        </p:txBody>
      </p:sp>
      <p:sp>
        <p:nvSpPr>
          <p:cNvPr id="3" name="Content Placeholder 2"/>
          <p:cNvSpPr>
            <a:spLocks noGrp="1"/>
          </p:cNvSpPr>
          <p:nvPr>
            <p:ph idx="1"/>
          </p:nvPr>
        </p:nvSpPr>
        <p:spPr>
          <a:xfrm>
            <a:off x="285720" y="2071677"/>
            <a:ext cx="8429683" cy="3812473"/>
          </a:xfrm>
        </p:spPr>
        <p:txBody>
          <a:bodyPr>
            <a:normAutofit fontScale="77500" lnSpcReduction="20000"/>
          </a:bodyPr>
          <a:lstStyle/>
          <a:p>
            <a:r>
              <a:rPr lang="en-US" sz="2600" dirty="0" smtClean="0">
                <a:effectLst/>
              </a:rPr>
              <a:t>Following the experienced-based learning concept, the aim is to provide a fast track</a:t>
            </a:r>
            <a:r>
              <a:rPr lang="en-US" sz="2600" dirty="0" smtClean="0">
                <a:solidFill>
                  <a:srgbClr val="FFFF00"/>
                </a:solidFill>
                <a:effectLst/>
              </a:rPr>
              <a:t> </a:t>
            </a:r>
            <a:r>
              <a:rPr lang="en-US" sz="2600" dirty="0" smtClean="0">
                <a:effectLst/>
              </a:rPr>
              <a:t>program</a:t>
            </a:r>
            <a:r>
              <a:rPr lang="en-US" sz="2600" dirty="0" smtClean="0">
                <a:solidFill>
                  <a:srgbClr val="FFFF00"/>
                </a:solidFill>
                <a:effectLst/>
              </a:rPr>
              <a:t> </a:t>
            </a:r>
            <a:r>
              <a:rPr lang="en-US" sz="2600" dirty="0" smtClean="0">
                <a:effectLst/>
              </a:rPr>
              <a:t>that answers the </a:t>
            </a:r>
            <a:r>
              <a:rPr lang="en-US" sz="2600" i="1" dirty="0" smtClean="0">
                <a:solidFill>
                  <a:srgbClr val="FFFF00"/>
                </a:solidFill>
                <a:effectLst/>
              </a:rPr>
              <a:t>REAL</a:t>
            </a:r>
            <a:r>
              <a:rPr lang="en-US" sz="2600" dirty="0" smtClean="0">
                <a:effectLst/>
              </a:rPr>
              <a:t> </a:t>
            </a:r>
            <a:r>
              <a:rPr lang="en-US" sz="2600" i="1" dirty="0" smtClean="0">
                <a:solidFill>
                  <a:srgbClr val="FFFF00"/>
                </a:solidFill>
                <a:effectLst/>
              </a:rPr>
              <a:t>needs</a:t>
            </a:r>
            <a:r>
              <a:rPr lang="en-US" sz="2600" dirty="0" smtClean="0">
                <a:effectLst/>
              </a:rPr>
              <a:t> of the </a:t>
            </a:r>
            <a:r>
              <a:rPr lang="en-US" sz="2600" dirty="0" smtClean="0">
                <a:solidFill>
                  <a:srgbClr val="FFFF00"/>
                </a:solidFill>
                <a:effectLst/>
              </a:rPr>
              <a:t>21</a:t>
            </a:r>
            <a:r>
              <a:rPr lang="en-US" sz="2600" baseline="30000" dirty="0" smtClean="0">
                <a:solidFill>
                  <a:srgbClr val="FFFF00"/>
                </a:solidFill>
                <a:effectLst/>
              </a:rPr>
              <a:t>st</a:t>
            </a:r>
            <a:r>
              <a:rPr lang="en-US" sz="2600" dirty="0" smtClean="0">
                <a:solidFill>
                  <a:srgbClr val="FFFF00"/>
                </a:solidFill>
                <a:effectLst/>
              </a:rPr>
              <a:t> century young leaders, combining formal learning with company visits.  </a:t>
            </a:r>
            <a:r>
              <a:rPr lang="en-US" sz="2600" dirty="0" smtClean="0">
                <a:effectLst/>
              </a:rPr>
              <a:t>A robust program that gives </a:t>
            </a:r>
            <a:r>
              <a:rPr lang="en-US" sz="2600" dirty="0" smtClean="0">
                <a:solidFill>
                  <a:srgbClr val="FFFF00"/>
                </a:solidFill>
                <a:effectLst/>
              </a:rPr>
              <a:t>professional competitive advantage, </a:t>
            </a:r>
            <a:r>
              <a:rPr lang="en-US" sz="2600" dirty="0" smtClean="0">
                <a:effectLst/>
              </a:rPr>
              <a:t>using a methodology that reflects the demands of today’s corporations. We seek to build professionals that have the capacity to </a:t>
            </a:r>
            <a:r>
              <a:rPr lang="en-US" sz="2600" dirty="0" smtClean="0">
                <a:solidFill>
                  <a:srgbClr val="FFFF00"/>
                </a:solidFill>
                <a:effectLst/>
              </a:rPr>
              <a:t>reflect</a:t>
            </a:r>
            <a:r>
              <a:rPr lang="en-US" sz="2600" dirty="0" smtClean="0">
                <a:effectLst/>
              </a:rPr>
              <a:t>, the ability</a:t>
            </a:r>
            <a:r>
              <a:rPr lang="en-US" sz="2600" dirty="0" smtClean="0">
                <a:solidFill>
                  <a:srgbClr val="FFFF00"/>
                </a:solidFill>
                <a:effectLst/>
              </a:rPr>
              <a:t> to act </a:t>
            </a:r>
            <a:r>
              <a:rPr lang="en-US" sz="2600" dirty="0" smtClean="0">
                <a:effectLst/>
              </a:rPr>
              <a:t>in the face of change, the </a:t>
            </a:r>
            <a:r>
              <a:rPr lang="en-US" sz="2600" dirty="0" smtClean="0">
                <a:solidFill>
                  <a:srgbClr val="FFFF00"/>
                </a:solidFill>
                <a:effectLst/>
              </a:rPr>
              <a:t>versatility to work </a:t>
            </a:r>
            <a:r>
              <a:rPr lang="en-US" sz="2600" dirty="0" smtClean="0">
                <a:effectLst/>
              </a:rPr>
              <a:t>in a</a:t>
            </a:r>
            <a:r>
              <a:rPr lang="en-US" sz="2600" dirty="0" smtClean="0">
                <a:solidFill>
                  <a:srgbClr val="FFFF00"/>
                </a:solidFill>
                <a:effectLst/>
              </a:rPr>
              <a:t> multicultural, multifunctional teams</a:t>
            </a:r>
            <a:r>
              <a:rPr lang="en-US" sz="2600" dirty="0" smtClean="0">
                <a:effectLst/>
              </a:rPr>
              <a:t> and the promise of leadership that is </a:t>
            </a:r>
            <a:r>
              <a:rPr lang="en-US" sz="2600" dirty="0" smtClean="0">
                <a:solidFill>
                  <a:srgbClr val="FFFF00"/>
                </a:solidFill>
                <a:effectLst/>
              </a:rPr>
              <a:t>adaptable and courageous </a:t>
            </a:r>
            <a:r>
              <a:rPr lang="en-US" sz="2600" dirty="0" smtClean="0">
                <a:effectLst/>
              </a:rPr>
              <a:t>to meet the challenges of the global and regional environment. Led by seasoned experts, the program will drill, provoke and push learners to their intellectual limits. An investigative program that analyzes real case studies </a:t>
            </a:r>
            <a:r>
              <a:rPr lang="en-US" sz="2600" dirty="0" smtClean="0">
                <a:solidFill>
                  <a:srgbClr val="FFFF00"/>
                </a:solidFill>
                <a:effectLst/>
              </a:rPr>
              <a:t>and encourages reflective acts of foresight, wisdom and integrity.</a:t>
            </a:r>
            <a:endParaRPr lang="en-US" sz="3200" dirty="0" smtClean="0">
              <a:solidFill>
                <a:srgbClr val="FFFF00"/>
              </a:solidFill>
            </a:endParaRPr>
          </a:p>
        </p:txBody>
      </p:sp>
      <p:sp>
        <p:nvSpPr>
          <p:cNvPr id="4" name="TextBox 3"/>
          <p:cNvSpPr txBox="1"/>
          <p:nvPr/>
        </p:nvSpPr>
        <p:spPr>
          <a:xfrm>
            <a:off x="285720" y="5643578"/>
            <a:ext cx="8715436" cy="830997"/>
          </a:xfrm>
          <a:prstGeom prst="rect">
            <a:avLst/>
          </a:prstGeom>
          <a:noFill/>
        </p:spPr>
        <p:txBody>
          <a:bodyPr wrap="square" rtlCol="0">
            <a:spAutoFit/>
          </a:bodyPr>
          <a:lstStyle/>
          <a:p>
            <a:r>
              <a:rPr lang="en-US" sz="2000" dirty="0" smtClean="0">
                <a:solidFill>
                  <a:srgbClr val="FFFF66"/>
                </a:solidFill>
                <a:effectLst>
                  <a:outerShdw blurRad="38100" dist="38100" dir="2700000" algn="tl">
                    <a:srgbClr val="000000">
                      <a:alpha val="43137"/>
                    </a:srgbClr>
                  </a:outerShdw>
                </a:effectLst>
                <a:latin typeface="Book Antiqua" pitchFamily="18" charset="0"/>
              </a:rPr>
              <a:t>EXPERIENCE –BASED LEARNING         </a:t>
            </a:r>
            <a:r>
              <a:rPr lang="en-US" sz="2400" dirty="0" smtClean="0">
                <a:solidFill>
                  <a:srgbClr val="FF0000"/>
                </a:solidFill>
                <a:effectLst>
                  <a:outerShdw blurRad="38100" dist="38100" dir="2700000" algn="tl">
                    <a:srgbClr val="000000">
                      <a:alpha val="43137"/>
                    </a:srgbClr>
                  </a:outerShdw>
                </a:effectLst>
                <a:latin typeface="Book Antiqua" pitchFamily="18" charset="0"/>
              </a:rPr>
              <a:t>MEANINGFUL LEARNING </a:t>
            </a:r>
          </a:p>
          <a:p>
            <a:endParaRPr lang="en-US" sz="2400" dirty="0">
              <a:latin typeface="Book Antiqua" pitchFamily="18" charset="0"/>
            </a:endParaRPr>
          </a:p>
        </p:txBody>
      </p:sp>
      <p:sp>
        <p:nvSpPr>
          <p:cNvPr id="5" name="Right Arrow 4"/>
          <p:cNvSpPr/>
          <p:nvPr/>
        </p:nvSpPr>
        <p:spPr>
          <a:xfrm flipV="1">
            <a:off x="4643438" y="5715016"/>
            <a:ext cx="214314" cy="2018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th-TH" dirty="0"/>
          </a:p>
        </p:txBody>
      </p:sp>
      <p:pic>
        <p:nvPicPr>
          <p:cNvPr id="6"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212532" cy="857256"/>
          </a:xfrm>
          <a:prstGeom prst="rect">
            <a:avLst/>
          </a:prstGeom>
          <a:noFill/>
        </p:spPr>
      </p:pic>
      <p:sp>
        <p:nvSpPr>
          <p:cNvPr id="7" name="Slide Number Placeholder 6"/>
          <p:cNvSpPr>
            <a:spLocks noGrp="1"/>
          </p:cNvSpPr>
          <p:nvPr>
            <p:ph type="sldNum" sz="quarter" idx="12"/>
          </p:nvPr>
        </p:nvSpPr>
        <p:spPr/>
        <p:txBody>
          <a:bodyPr/>
          <a:lstStyle/>
          <a:p>
            <a:fld id="{47D01B12-F86F-4614-B3B1-AA3C5567B6D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Company Visits - TH</a:t>
            </a:r>
          </a:p>
        </p:txBody>
      </p:sp>
      <p:sp>
        <p:nvSpPr>
          <p:cNvPr id="3" name="Content Placeholder 2"/>
          <p:cNvSpPr>
            <a:spLocks noGrp="1"/>
          </p:cNvSpPr>
          <p:nvPr>
            <p:ph idx="1"/>
          </p:nvPr>
        </p:nvSpPr>
        <p:spPr>
          <a:xfrm>
            <a:off x="285720" y="1714488"/>
            <a:ext cx="8643997" cy="4786346"/>
          </a:xfrm>
        </p:spPr>
        <p:txBody>
          <a:bodyPr>
            <a:normAutofit/>
          </a:bodyPr>
          <a:lstStyle/>
          <a:p>
            <a:pPr>
              <a:buNone/>
            </a:pPr>
            <a:r>
              <a:rPr lang="en-US" sz="1800" dirty="0" smtClean="0">
                <a:effectLst/>
              </a:rPr>
              <a:t>	</a:t>
            </a:r>
            <a:r>
              <a:rPr lang="en-US" sz="1800" b="1" dirty="0" smtClean="0">
                <a:solidFill>
                  <a:srgbClr val="FFFF00"/>
                </a:solidFill>
                <a:effectLst/>
              </a:rPr>
              <a:t>The Who’s Who in THAILAND</a:t>
            </a:r>
          </a:p>
          <a:p>
            <a:pPr>
              <a:buNone/>
            </a:pPr>
            <a:r>
              <a:rPr lang="en-US" sz="1800" dirty="0" smtClean="0">
                <a:effectLst/>
              </a:rPr>
              <a:t>	</a:t>
            </a:r>
            <a:endParaRPr lang="en-US" sz="1900" dirty="0" smtClean="0">
              <a:solidFill>
                <a:srgbClr val="FFFF00"/>
              </a:solidFill>
              <a:effectLst/>
            </a:endParaRPr>
          </a:p>
        </p:txBody>
      </p:sp>
      <p:graphicFrame>
        <p:nvGraphicFramePr>
          <p:cNvPr id="4" name="Table 3"/>
          <p:cNvGraphicFramePr>
            <a:graphicFrameLocks noGrp="1"/>
          </p:cNvGraphicFramePr>
          <p:nvPr/>
        </p:nvGraphicFramePr>
        <p:xfrm>
          <a:off x="765174" y="2636453"/>
          <a:ext cx="3378198" cy="1221175"/>
        </p:xfrm>
        <a:graphic>
          <a:graphicData uri="http://schemas.openxmlformats.org/drawingml/2006/table">
            <a:tbl>
              <a:tblPr firstRow="1" bandRow="1">
                <a:tableStyleId>{5C22544A-7EE6-4342-B048-85BDC9FD1C3A}</a:tableStyleId>
              </a:tblPr>
              <a:tblGrid>
                <a:gridCol w="1020744"/>
                <a:gridCol w="2357454"/>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316165">
                <a:tc rowSpan="2">
                  <a:txBody>
                    <a:bodyPr/>
                    <a:lstStyle/>
                    <a:p>
                      <a:r>
                        <a:rPr lang="en-US" sz="1600" b="1" dirty="0" smtClean="0">
                          <a:solidFill>
                            <a:schemeClr val="tx1"/>
                          </a:solidFill>
                        </a:rPr>
                        <a:t>Health</a:t>
                      </a:r>
                      <a:r>
                        <a:rPr lang="en-US" sz="1600" b="1" baseline="0" dirty="0" smtClean="0">
                          <a:solidFill>
                            <a:schemeClr val="tx1"/>
                          </a:solidFill>
                        </a:rPr>
                        <a:t> </a:t>
                      </a:r>
                      <a:r>
                        <a:rPr lang="en-US" sz="1600" b="1" dirty="0" smtClean="0">
                          <a:solidFill>
                            <a:schemeClr val="tx1"/>
                          </a:solidFill>
                        </a:rPr>
                        <a:t>Care Services</a:t>
                      </a:r>
                      <a:endParaRPr lang="th-TH" sz="1600" b="1" dirty="0">
                        <a:solidFill>
                          <a:schemeClr val="tx1"/>
                        </a:solidFill>
                      </a:endParaRPr>
                    </a:p>
                  </a:txBody>
                  <a:tcPr/>
                </a:tc>
                <a:tc>
                  <a:txBody>
                    <a:bodyPr/>
                    <a:lstStyle/>
                    <a:p>
                      <a:r>
                        <a:rPr lang="en-US" sz="1400" dirty="0" err="1" smtClean="0">
                          <a:solidFill>
                            <a:schemeClr val="tx1"/>
                          </a:solidFill>
                        </a:rPr>
                        <a:t>Bumrungrad</a:t>
                      </a:r>
                      <a:r>
                        <a:rPr lang="en-US" sz="1400" baseline="0" dirty="0" smtClean="0">
                          <a:solidFill>
                            <a:schemeClr val="tx1"/>
                          </a:solidFill>
                        </a:rPr>
                        <a:t> International</a:t>
                      </a:r>
                      <a:endParaRPr lang="th-TH" sz="1400" dirty="0">
                        <a:solidFill>
                          <a:schemeClr val="tx1"/>
                        </a:solidFill>
                      </a:endParaRPr>
                    </a:p>
                  </a:txBody>
                  <a:tcPr/>
                </a:tc>
              </a:tr>
              <a:tr h="285752">
                <a:tc vMerge="1">
                  <a:txBody>
                    <a:bodyPr/>
                    <a:lstStyle/>
                    <a:p>
                      <a:endParaRPr lang="th-TH" sz="1400" dirty="0">
                        <a:solidFill>
                          <a:schemeClr val="tx1"/>
                        </a:solidFill>
                      </a:endParaRPr>
                    </a:p>
                  </a:txBody>
                  <a:tcPr/>
                </a:tc>
                <a:tc>
                  <a:txBody>
                    <a:bodyPr/>
                    <a:lstStyle/>
                    <a:p>
                      <a:r>
                        <a:rPr lang="en-US" sz="1400" dirty="0" smtClean="0">
                          <a:solidFill>
                            <a:schemeClr val="tx1"/>
                          </a:solidFill>
                        </a:rPr>
                        <a:t>Bangkok General Hospital</a:t>
                      </a:r>
                      <a:endParaRPr lang="th-TH" sz="1400" dirty="0">
                        <a:solidFill>
                          <a:schemeClr val="tx1"/>
                        </a:solidFill>
                      </a:endParaRPr>
                    </a:p>
                  </a:txBody>
                  <a:tcPr/>
                </a:tc>
              </a:tr>
            </a:tbl>
          </a:graphicData>
        </a:graphic>
      </p:graphicFrame>
      <p:graphicFrame>
        <p:nvGraphicFramePr>
          <p:cNvPr id="7" name="Table 6"/>
          <p:cNvGraphicFramePr>
            <a:graphicFrameLocks noGrp="1"/>
          </p:cNvGraphicFramePr>
          <p:nvPr/>
        </p:nvGraphicFramePr>
        <p:xfrm>
          <a:off x="765174" y="4124332"/>
          <a:ext cx="3378198" cy="1947874"/>
        </p:xfrm>
        <a:graphic>
          <a:graphicData uri="http://schemas.openxmlformats.org/drawingml/2006/table">
            <a:tbl>
              <a:tblPr firstRow="1" bandRow="1">
                <a:tableStyleId>{5C22544A-7EE6-4342-B048-85BDC9FD1C3A}</a:tableStyleId>
              </a:tblPr>
              <a:tblGrid>
                <a:gridCol w="1092181"/>
                <a:gridCol w="2286017"/>
              </a:tblGrid>
              <a:tr h="398215">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316165">
                <a:tc rowSpan="3">
                  <a:txBody>
                    <a:bodyPr/>
                    <a:lstStyle/>
                    <a:p>
                      <a:r>
                        <a:rPr lang="en-US" sz="1400" b="1" dirty="0" smtClean="0">
                          <a:solidFill>
                            <a:schemeClr val="tx1"/>
                          </a:solidFill>
                        </a:rPr>
                        <a:t>Food &amp; Beverage</a:t>
                      </a:r>
                      <a:endParaRPr lang="th-TH" sz="1400" b="1" dirty="0">
                        <a:solidFill>
                          <a:schemeClr val="tx1"/>
                        </a:solidFill>
                      </a:endParaRPr>
                    </a:p>
                  </a:txBody>
                  <a:tcPr/>
                </a:tc>
                <a:tc>
                  <a:txBody>
                    <a:bodyPr/>
                    <a:lstStyle/>
                    <a:p>
                      <a:r>
                        <a:rPr lang="en-US" sz="1400" dirty="0" smtClean="0">
                          <a:solidFill>
                            <a:schemeClr val="tx1"/>
                          </a:solidFill>
                        </a:rPr>
                        <a:t>Minor International</a:t>
                      </a:r>
                      <a:endParaRPr lang="th-TH" sz="1400" dirty="0">
                        <a:solidFill>
                          <a:schemeClr val="tx1"/>
                        </a:solidFill>
                      </a:endParaRPr>
                    </a:p>
                  </a:txBody>
                  <a:tcPr/>
                </a:tc>
              </a:tr>
              <a:tr h="285752">
                <a:tc vMerge="1">
                  <a:txBody>
                    <a:bodyPr/>
                    <a:lstStyle/>
                    <a:p>
                      <a:endParaRPr lang="th-TH" sz="1400" dirty="0">
                        <a:solidFill>
                          <a:schemeClr val="tx1"/>
                        </a:solidFill>
                      </a:endParaRPr>
                    </a:p>
                  </a:txBody>
                  <a:tcPr/>
                </a:tc>
                <a:tc>
                  <a:txBody>
                    <a:bodyPr/>
                    <a:lstStyle/>
                    <a:p>
                      <a:r>
                        <a:rPr lang="en-US" sz="1400" dirty="0" err="1" smtClean="0">
                          <a:solidFill>
                            <a:schemeClr val="tx1"/>
                          </a:solidFill>
                        </a:rPr>
                        <a:t>Sermsuk</a:t>
                      </a:r>
                      <a:r>
                        <a:rPr lang="en-US" sz="1400" dirty="0" smtClean="0">
                          <a:solidFill>
                            <a:schemeClr val="tx1"/>
                          </a:solidFill>
                        </a:rPr>
                        <a:t> PLC.</a:t>
                      </a:r>
                      <a:endParaRPr lang="th-TH" sz="1400" dirty="0">
                        <a:solidFill>
                          <a:schemeClr val="tx1"/>
                        </a:solidFill>
                      </a:endParaRPr>
                    </a:p>
                  </a:txBody>
                  <a:tcPr/>
                </a:tc>
              </a:tr>
              <a:tr h="266704">
                <a:tc vMerge="1">
                  <a:txBody>
                    <a:bodyPr/>
                    <a:lstStyle/>
                    <a:p>
                      <a:endParaRPr lang="th-TH" sz="1400" dirty="0">
                        <a:solidFill>
                          <a:schemeClr val="tx1"/>
                        </a:solidFill>
                      </a:endParaRPr>
                    </a:p>
                  </a:txBody>
                  <a:tcPr/>
                </a:tc>
                <a:tc>
                  <a:txBody>
                    <a:bodyPr/>
                    <a:lstStyle/>
                    <a:p>
                      <a:r>
                        <a:rPr lang="en-US" sz="1400" dirty="0" smtClean="0">
                          <a:solidFill>
                            <a:schemeClr val="tx1"/>
                          </a:solidFill>
                        </a:rPr>
                        <a:t>Frito-Lay</a:t>
                      </a:r>
                      <a:r>
                        <a:rPr lang="en-US" sz="1400" baseline="0" dirty="0" smtClean="0">
                          <a:solidFill>
                            <a:schemeClr val="tx1"/>
                          </a:solidFill>
                        </a:rPr>
                        <a:t> Company</a:t>
                      </a:r>
                      <a:endParaRPr lang="th-TH" sz="1400" dirty="0">
                        <a:solidFill>
                          <a:schemeClr val="tx1"/>
                        </a:solidFill>
                      </a:endParaRPr>
                    </a:p>
                  </a:txBody>
                  <a:tcPr/>
                </a:tc>
              </a:tr>
              <a:tr h="319094">
                <a:tc>
                  <a:txBody>
                    <a:bodyPr/>
                    <a:lstStyle/>
                    <a:p>
                      <a:endParaRPr lang="th-TH" sz="1400" b="1" dirty="0">
                        <a:solidFill>
                          <a:schemeClr val="tx1"/>
                        </a:solidFill>
                      </a:endParaRPr>
                    </a:p>
                  </a:txBody>
                  <a:tcPr/>
                </a:tc>
                <a:tc>
                  <a:txBody>
                    <a:bodyPr/>
                    <a:lstStyle/>
                    <a:p>
                      <a:r>
                        <a:rPr lang="en-US" sz="1400" dirty="0" smtClean="0">
                          <a:solidFill>
                            <a:schemeClr val="tx1"/>
                          </a:solidFill>
                        </a:rPr>
                        <a:t>Thai</a:t>
                      </a:r>
                      <a:r>
                        <a:rPr lang="en-US" sz="1400" baseline="0" dirty="0" smtClean="0">
                          <a:solidFill>
                            <a:schemeClr val="tx1"/>
                          </a:solidFill>
                        </a:rPr>
                        <a:t> Beverage  PCL. </a:t>
                      </a:r>
                      <a:endParaRPr lang="th-TH" sz="1400" dirty="0">
                        <a:solidFill>
                          <a:schemeClr val="tx1"/>
                        </a:solidFill>
                      </a:endParaRPr>
                    </a:p>
                  </a:txBody>
                  <a:tcPr/>
                </a:tc>
              </a:tr>
              <a:tr h="285752">
                <a:tc>
                  <a:txBody>
                    <a:bodyPr/>
                    <a:lstStyle/>
                    <a:p>
                      <a:endParaRPr lang="th-TH" sz="1400" b="1" dirty="0">
                        <a:solidFill>
                          <a:schemeClr val="tx1"/>
                        </a:solidFill>
                      </a:endParaRPr>
                    </a:p>
                  </a:txBody>
                  <a:tcPr/>
                </a:tc>
                <a:tc>
                  <a:txBody>
                    <a:bodyPr/>
                    <a:lstStyle/>
                    <a:p>
                      <a:r>
                        <a:rPr lang="en-US" sz="1400" dirty="0" err="1" smtClean="0">
                          <a:solidFill>
                            <a:schemeClr val="tx1"/>
                          </a:solidFill>
                        </a:rPr>
                        <a:t>Singha</a:t>
                      </a:r>
                      <a:r>
                        <a:rPr lang="en-US" sz="1400" dirty="0" smtClean="0">
                          <a:solidFill>
                            <a:schemeClr val="tx1"/>
                          </a:solidFill>
                        </a:rPr>
                        <a:t> Corporation</a:t>
                      </a:r>
                      <a:endParaRPr lang="th-TH" sz="1400" dirty="0">
                        <a:solidFill>
                          <a:schemeClr val="tx1"/>
                        </a:solidFill>
                      </a:endParaRPr>
                    </a:p>
                  </a:txBody>
                  <a:tcPr/>
                </a:tc>
              </a:tr>
            </a:tbl>
          </a:graphicData>
        </a:graphic>
      </p:graphicFrame>
      <p:sp>
        <p:nvSpPr>
          <p:cNvPr id="8" name="Slide Number Placeholder 7"/>
          <p:cNvSpPr>
            <a:spLocks noGrp="1"/>
          </p:cNvSpPr>
          <p:nvPr>
            <p:ph type="sldNum" sz="quarter" idx="12"/>
          </p:nvPr>
        </p:nvSpPr>
        <p:spPr>
          <a:xfrm>
            <a:off x="8396318" y="6356350"/>
            <a:ext cx="533400" cy="365125"/>
          </a:xfrm>
        </p:spPr>
        <p:txBody>
          <a:bodyPr/>
          <a:lstStyle/>
          <a:p>
            <a:fld id="{47D01B12-F86F-4614-B3B1-AA3C5567B6D8}" type="slidenum">
              <a:rPr lang="en-US" smtClean="0"/>
              <a:pPr/>
              <a:t>40</a:t>
            </a:fld>
            <a:endParaRPr lang="en-US"/>
          </a:p>
        </p:txBody>
      </p:sp>
      <p:graphicFrame>
        <p:nvGraphicFramePr>
          <p:cNvPr id="9" name="Table 8"/>
          <p:cNvGraphicFramePr>
            <a:graphicFrameLocks noGrp="1"/>
          </p:cNvGraphicFramePr>
          <p:nvPr/>
        </p:nvGraphicFramePr>
        <p:xfrm>
          <a:off x="4479951" y="2643182"/>
          <a:ext cx="3521073" cy="1524000"/>
        </p:xfrm>
        <a:graphic>
          <a:graphicData uri="http://schemas.openxmlformats.org/drawingml/2006/table">
            <a:tbl>
              <a:tblPr firstRow="1" bandRow="1">
                <a:tableStyleId>{5C22544A-7EE6-4342-B048-85BDC9FD1C3A}</a:tableStyleId>
              </a:tblPr>
              <a:tblGrid>
                <a:gridCol w="1185513"/>
                <a:gridCol w="2335560"/>
              </a:tblGrid>
              <a:tr h="0">
                <a:tc>
                  <a:txBody>
                    <a:bodyPr/>
                    <a:lstStyle/>
                    <a:p>
                      <a:r>
                        <a:rPr lang="en-US" sz="1400" dirty="0" smtClean="0">
                          <a:solidFill>
                            <a:schemeClr val="tx1"/>
                          </a:solidFill>
                        </a:rPr>
                        <a:t>Industry</a:t>
                      </a:r>
                      <a:endParaRPr lang="th-TH" sz="1400" dirty="0">
                        <a:solidFill>
                          <a:schemeClr val="tx1"/>
                        </a:solidFill>
                      </a:endParaRPr>
                    </a:p>
                  </a:txBody>
                  <a:tcPr/>
                </a:tc>
                <a:tc>
                  <a:txBody>
                    <a:bodyPr/>
                    <a:lstStyle/>
                    <a:p>
                      <a:r>
                        <a:rPr lang="en-US" sz="1400" dirty="0" smtClean="0">
                          <a:solidFill>
                            <a:schemeClr val="tx1"/>
                          </a:solidFill>
                        </a:rPr>
                        <a:t>Company</a:t>
                      </a:r>
                      <a:endParaRPr lang="th-TH" sz="1400" dirty="0">
                        <a:solidFill>
                          <a:schemeClr val="tx1"/>
                        </a:solidFill>
                      </a:endParaRPr>
                    </a:p>
                  </a:txBody>
                  <a:tcPr/>
                </a:tc>
              </a:tr>
              <a:tr h="266704">
                <a:tc rowSpan="2">
                  <a:txBody>
                    <a:bodyPr/>
                    <a:lstStyle/>
                    <a:p>
                      <a:r>
                        <a:rPr lang="en-US" sz="1400" b="1" dirty="0" smtClean="0">
                          <a:solidFill>
                            <a:schemeClr val="tx1"/>
                          </a:solidFill>
                        </a:rPr>
                        <a:t>Banking</a:t>
                      </a:r>
                      <a:endParaRPr lang="th-TH" sz="1400" b="1" dirty="0">
                        <a:solidFill>
                          <a:schemeClr val="tx1"/>
                        </a:solidFill>
                      </a:endParaRPr>
                    </a:p>
                  </a:txBody>
                  <a:tcPr/>
                </a:tc>
                <a:tc>
                  <a:txBody>
                    <a:bodyPr/>
                    <a:lstStyle/>
                    <a:p>
                      <a:r>
                        <a:rPr lang="en-US" sz="1400" dirty="0" smtClean="0">
                          <a:solidFill>
                            <a:schemeClr val="tx1"/>
                          </a:solidFill>
                        </a:rPr>
                        <a:t>CIMB</a:t>
                      </a:r>
                      <a:endParaRPr lang="th-TH" sz="1400" dirty="0">
                        <a:solidFill>
                          <a:schemeClr val="tx1"/>
                        </a:solidFill>
                      </a:endParaRPr>
                    </a:p>
                  </a:txBody>
                  <a:tcPr/>
                </a:tc>
              </a:tr>
              <a:tr h="300046">
                <a:tc vMerge="1">
                  <a:txBody>
                    <a:bodyPr/>
                    <a:lstStyle/>
                    <a:p>
                      <a:endParaRPr lang="th-TH" sz="1400" dirty="0">
                        <a:solidFill>
                          <a:schemeClr val="tx1"/>
                        </a:solidFill>
                      </a:endParaRPr>
                    </a:p>
                  </a:txBody>
                  <a:tcPr/>
                </a:tc>
                <a:tc>
                  <a:txBody>
                    <a:bodyPr/>
                    <a:lstStyle/>
                    <a:p>
                      <a:r>
                        <a:rPr lang="en-US" sz="1400" dirty="0" err="1" smtClean="0"/>
                        <a:t>Thanachart</a:t>
                      </a:r>
                      <a:r>
                        <a:rPr lang="en-US" sz="1400" dirty="0" smtClean="0"/>
                        <a:t> Bank</a:t>
                      </a:r>
                      <a:endParaRPr lang="th-TH" sz="1400" dirty="0"/>
                    </a:p>
                  </a:txBody>
                  <a:tcPr/>
                </a:tc>
              </a:tr>
              <a:tr h="280998">
                <a:tc>
                  <a:txBody>
                    <a:bodyPr/>
                    <a:lstStyle/>
                    <a:p>
                      <a:endParaRPr lang="th-TH" sz="1400" b="1" dirty="0">
                        <a:solidFill>
                          <a:schemeClr val="tx1"/>
                        </a:solidFill>
                      </a:endParaRPr>
                    </a:p>
                  </a:txBody>
                  <a:tcPr/>
                </a:tc>
                <a:tc>
                  <a:txBody>
                    <a:bodyPr/>
                    <a:lstStyle/>
                    <a:p>
                      <a:r>
                        <a:rPr lang="en-US" sz="1400" dirty="0" smtClean="0"/>
                        <a:t>Bangkok Bank</a:t>
                      </a:r>
                      <a:endParaRPr lang="th-TH" sz="1400" dirty="0"/>
                    </a:p>
                  </a:txBody>
                  <a:tcPr/>
                </a:tc>
              </a:tr>
              <a:tr h="280998">
                <a:tc>
                  <a:txBody>
                    <a:bodyPr/>
                    <a:lstStyle/>
                    <a:p>
                      <a:endParaRPr lang="th-TH" sz="1400" b="1" dirty="0">
                        <a:solidFill>
                          <a:schemeClr val="tx1"/>
                        </a:solidFill>
                      </a:endParaRPr>
                    </a:p>
                  </a:txBody>
                  <a:tcPr/>
                </a:tc>
                <a:tc>
                  <a:txBody>
                    <a:bodyPr/>
                    <a:lstStyle/>
                    <a:p>
                      <a:r>
                        <a:rPr lang="en-US" sz="1400" dirty="0" smtClean="0"/>
                        <a:t>Standard Chartered</a:t>
                      </a:r>
                      <a:endParaRPr lang="th-TH" sz="1400"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997826" cy="1417638"/>
          </a:xfrm>
        </p:spPr>
        <p:txBody>
          <a:bodyPr/>
          <a:lstStyle/>
          <a:p>
            <a:r>
              <a:rPr lang="en-US" dirty="0" smtClean="0">
                <a:effectLst>
                  <a:outerShdw blurRad="38100" dist="38100" dir="2700000" algn="tl">
                    <a:srgbClr val="C0C0C0"/>
                  </a:outerShdw>
                </a:effectLst>
              </a:rPr>
              <a:t>Program Exclusivity</a:t>
            </a:r>
          </a:p>
        </p:txBody>
      </p:sp>
      <p:sp>
        <p:nvSpPr>
          <p:cNvPr id="3" name="Content Placeholder 2"/>
          <p:cNvSpPr>
            <a:spLocks noGrp="1"/>
          </p:cNvSpPr>
          <p:nvPr>
            <p:ph idx="1"/>
          </p:nvPr>
        </p:nvSpPr>
        <p:spPr>
          <a:xfrm>
            <a:off x="357158" y="1785926"/>
            <a:ext cx="8405843" cy="4643470"/>
          </a:xfrm>
        </p:spPr>
        <p:txBody>
          <a:bodyPr>
            <a:noAutofit/>
          </a:bodyPr>
          <a:lstStyle/>
          <a:p>
            <a:r>
              <a:rPr lang="en-US" dirty="0" smtClean="0">
                <a:effectLst/>
              </a:rPr>
              <a:t>A-list guest lecturers; government, business leaders and academics. </a:t>
            </a:r>
          </a:p>
          <a:p>
            <a:r>
              <a:rPr lang="en-US" dirty="0" smtClean="0">
                <a:effectLst/>
              </a:rPr>
              <a:t>Specially-designed ASEAN context subjects not covered at university level</a:t>
            </a:r>
            <a:r>
              <a:rPr lang="en-US" i="1" dirty="0" smtClean="0">
                <a:effectLst/>
              </a:rPr>
              <a:t> (Leadership, Cultural, ASEAN &amp; the superpowers’ economics  &amp; politics).</a:t>
            </a:r>
          </a:p>
          <a:p>
            <a:r>
              <a:rPr lang="en-US" dirty="0" smtClean="0">
                <a:effectLst/>
              </a:rPr>
              <a:t>Learn through experience, by touring the operations of some of the best business companies/organizations in ASEAN region. Discuss and discover  their business strategies with their top executives.</a:t>
            </a:r>
          </a:p>
          <a:p>
            <a:r>
              <a:rPr lang="en-US" dirty="0" smtClean="0">
                <a:solidFill>
                  <a:srgbClr val="FFFF00"/>
                </a:solidFill>
                <a:effectLst/>
              </a:rPr>
              <a:t>Certification endorsed by the Nation University</a:t>
            </a: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solidFill>
                <a:srgbClr val="FFFF00"/>
              </a:solidFill>
              <a:effectLst/>
            </a:endParaRPr>
          </a:p>
          <a:p>
            <a:endParaRPr lang="en-US" dirty="0" smtClean="0">
              <a:effectLst/>
            </a:endParaRPr>
          </a:p>
          <a:p>
            <a:pPr>
              <a:buNone/>
            </a:pPr>
            <a:endParaRPr lang="en-US" sz="2200"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fld id="{47D01B12-F86F-4614-B3B1-AA3C5567B6D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997826" cy="1417638"/>
          </a:xfrm>
        </p:spPr>
        <p:txBody>
          <a:bodyPr/>
          <a:lstStyle/>
          <a:p>
            <a:r>
              <a:rPr lang="en-US" dirty="0" smtClean="0">
                <a:effectLst>
                  <a:outerShdw blurRad="38100" dist="38100" dir="2700000" algn="tl">
                    <a:srgbClr val="C0C0C0"/>
                  </a:outerShdw>
                </a:effectLst>
              </a:rPr>
              <a:t>Program Exclusivity</a:t>
            </a:r>
          </a:p>
        </p:txBody>
      </p:sp>
      <p:sp>
        <p:nvSpPr>
          <p:cNvPr id="3" name="Content Placeholder 2"/>
          <p:cNvSpPr>
            <a:spLocks noGrp="1"/>
          </p:cNvSpPr>
          <p:nvPr>
            <p:ph idx="1"/>
          </p:nvPr>
        </p:nvSpPr>
        <p:spPr>
          <a:xfrm>
            <a:off x="642911" y="1785926"/>
            <a:ext cx="7572428" cy="4643470"/>
          </a:xfrm>
        </p:spPr>
        <p:txBody>
          <a:bodyPr>
            <a:noAutofit/>
          </a:bodyPr>
          <a:lstStyle/>
          <a:p>
            <a:pPr algn="ctr">
              <a:buNone/>
            </a:pPr>
            <a:r>
              <a:rPr lang="en-US" sz="2000" dirty="0" smtClean="0">
                <a:solidFill>
                  <a:srgbClr val="FFFF00"/>
                </a:solidFill>
                <a:effectLst/>
              </a:rPr>
              <a:t>	RECOGNITION AWARD &amp; CERTIFICATE PRESENTATION</a:t>
            </a:r>
          </a:p>
          <a:p>
            <a:pPr algn="ctr">
              <a:buNone/>
            </a:pPr>
            <a:r>
              <a:rPr lang="en-US" sz="2000" dirty="0" smtClean="0">
                <a:solidFill>
                  <a:srgbClr val="FFFF00"/>
                </a:solidFill>
                <a:effectLst/>
              </a:rPr>
              <a:t>@ PROGRAM LAUNCH DINNER</a:t>
            </a:r>
          </a:p>
          <a:p>
            <a:pPr algn="ctr">
              <a:buNone/>
            </a:pPr>
            <a:r>
              <a:rPr lang="en-US" sz="2000" dirty="0" smtClean="0">
                <a:solidFill>
                  <a:srgbClr val="FFFF00"/>
                </a:solidFill>
                <a:effectLst/>
              </a:rPr>
              <a:t>	</a:t>
            </a:r>
          </a:p>
          <a:p>
            <a:pPr algn="ctr">
              <a:buNone/>
            </a:pPr>
            <a:r>
              <a:rPr lang="en-US" sz="2000" dirty="0" smtClean="0">
                <a:solidFill>
                  <a:srgbClr val="FFFF00"/>
                </a:solidFill>
                <a:effectLst/>
              </a:rPr>
              <a:t>	</a:t>
            </a:r>
            <a:r>
              <a:rPr lang="en-US" sz="2000" dirty="0" smtClean="0">
                <a:effectLst/>
              </a:rPr>
              <a:t>TO GENEROUS BENEFACTORS </a:t>
            </a:r>
          </a:p>
          <a:p>
            <a:pPr algn="ctr">
              <a:buNone/>
            </a:pPr>
            <a:r>
              <a:rPr lang="en-US" sz="2000" dirty="0" smtClean="0">
                <a:effectLst/>
              </a:rPr>
              <a:t>by</a:t>
            </a:r>
          </a:p>
          <a:p>
            <a:pPr algn="ctr">
              <a:buNone/>
            </a:pPr>
            <a:r>
              <a:rPr lang="en-US" sz="2000" dirty="0" smtClean="0">
                <a:solidFill>
                  <a:srgbClr val="FFFF00"/>
                </a:solidFill>
                <a:effectLst/>
              </a:rPr>
              <a:t>	H.E. Ms. </a:t>
            </a:r>
            <a:r>
              <a:rPr lang="en-US" sz="2000" dirty="0" err="1" smtClean="0">
                <a:solidFill>
                  <a:srgbClr val="FFFF00"/>
                </a:solidFill>
                <a:effectLst/>
              </a:rPr>
              <a:t>Yingluck</a:t>
            </a:r>
            <a:r>
              <a:rPr lang="en-US" sz="2000" dirty="0" smtClean="0">
                <a:solidFill>
                  <a:srgbClr val="FFFF00"/>
                </a:solidFill>
                <a:effectLst/>
              </a:rPr>
              <a:t> </a:t>
            </a:r>
            <a:r>
              <a:rPr lang="en-US" sz="2000" dirty="0" err="1" smtClean="0">
                <a:solidFill>
                  <a:srgbClr val="FFFF00"/>
                </a:solidFill>
                <a:effectLst/>
              </a:rPr>
              <a:t>Shinawatra</a:t>
            </a:r>
            <a:r>
              <a:rPr lang="en-US" sz="2000" dirty="0" smtClean="0">
                <a:solidFill>
                  <a:srgbClr val="FFFF00"/>
                </a:solidFill>
                <a:effectLst/>
              </a:rPr>
              <a:t>, Prime Minister of Thailand</a:t>
            </a:r>
          </a:p>
          <a:p>
            <a:pPr algn="ctr">
              <a:buNone/>
            </a:pPr>
            <a:r>
              <a:rPr lang="en-US" sz="2000" dirty="0" smtClean="0">
                <a:solidFill>
                  <a:srgbClr val="FFFF00"/>
                </a:solidFill>
                <a:effectLst/>
              </a:rPr>
              <a:t>Or </a:t>
            </a:r>
          </a:p>
          <a:p>
            <a:pPr algn="ctr">
              <a:buNone/>
            </a:pPr>
            <a:r>
              <a:rPr lang="en-US" sz="2000" dirty="0" smtClean="0">
                <a:solidFill>
                  <a:srgbClr val="FFFF00"/>
                </a:solidFill>
                <a:effectLst/>
              </a:rPr>
              <a:t>H.E. Mr. </a:t>
            </a:r>
            <a:r>
              <a:rPr lang="en-US" sz="2000" dirty="0" err="1" smtClean="0">
                <a:solidFill>
                  <a:srgbClr val="FFFF00"/>
                </a:solidFill>
                <a:effectLst/>
              </a:rPr>
              <a:t>Anand</a:t>
            </a:r>
            <a:r>
              <a:rPr lang="en-US" sz="2000" dirty="0" smtClean="0">
                <a:solidFill>
                  <a:srgbClr val="FFFF00"/>
                </a:solidFill>
                <a:effectLst/>
              </a:rPr>
              <a:t>	 </a:t>
            </a:r>
            <a:r>
              <a:rPr lang="en-US" sz="2000" dirty="0" err="1" smtClean="0">
                <a:solidFill>
                  <a:srgbClr val="FFFF00"/>
                </a:solidFill>
                <a:effectLst/>
              </a:rPr>
              <a:t>Panyarachun</a:t>
            </a:r>
            <a:r>
              <a:rPr lang="en-US" sz="2000" dirty="0" smtClean="0">
                <a:solidFill>
                  <a:srgbClr val="FFFF00"/>
                </a:solidFill>
                <a:effectLst/>
              </a:rPr>
              <a:t>, Former Prime Minister of Thailand</a:t>
            </a:r>
          </a:p>
          <a:p>
            <a:pPr>
              <a:buNone/>
            </a:pPr>
            <a:r>
              <a:rPr lang="en-US" sz="2000" dirty="0" smtClean="0">
                <a:solidFill>
                  <a:srgbClr val="FFFF00"/>
                </a:solidFill>
                <a:effectLst>
                  <a:outerShdw blurRad="38100" dist="38100" dir="2700000" algn="tl">
                    <a:srgbClr val="C0C0C0"/>
                  </a:outerShdw>
                </a:effectLst>
              </a:rPr>
              <a:t>	</a:t>
            </a:r>
            <a:endParaRPr lang="en-US" sz="2000" dirty="0" smtClean="0">
              <a:solidFill>
                <a:srgbClr val="FFFF00"/>
              </a:solidFill>
              <a:effectLst/>
            </a:endParaRPr>
          </a:p>
          <a:p>
            <a:pPr>
              <a:buNone/>
            </a:pPr>
            <a:endParaRPr lang="en-US" sz="2200"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a:xfrm>
            <a:off x="8496301" y="6429396"/>
            <a:ext cx="533400" cy="365125"/>
          </a:xfrm>
        </p:spPr>
        <p:txBody>
          <a:bodyPr/>
          <a:lstStyle/>
          <a:p>
            <a:fld id="{47D01B12-F86F-4614-B3B1-AA3C5567B6D8}"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997826" cy="1417638"/>
          </a:xfrm>
        </p:spPr>
        <p:txBody>
          <a:bodyPr/>
          <a:lstStyle/>
          <a:p>
            <a:r>
              <a:rPr lang="en-US" dirty="0" smtClean="0">
                <a:effectLst>
                  <a:outerShdw blurRad="38100" dist="38100" dir="2700000" algn="tl">
                    <a:srgbClr val="C0C0C0"/>
                  </a:outerShdw>
                </a:effectLst>
              </a:rPr>
              <a:t>Program Exclusivity</a:t>
            </a:r>
          </a:p>
        </p:txBody>
      </p:sp>
      <p:sp>
        <p:nvSpPr>
          <p:cNvPr id="3" name="Content Placeholder 2"/>
          <p:cNvSpPr>
            <a:spLocks noGrp="1"/>
          </p:cNvSpPr>
          <p:nvPr>
            <p:ph idx="1"/>
          </p:nvPr>
        </p:nvSpPr>
        <p:spPr>
          <a:xfrm>
            <a:off x="642911" y="1785926"/>
            <a:ext cx="7572428" cy="4643470"/>
          </a:xfrm>
        </p:spPr>
        <p:txBody>
          <a:bodyPr>
            <a:noAutofit/>
          </a:bodyPr>
          <a:lstStyle/>
          <a:p>
            <a:pPr algn="ctr">
              <a:buNone/>
            </a:pPr>
            <a:r>
              <a:rPr lang="en-US" sz="2000" dirty="0" smtClean="0">
                <a:solidFill>
                  <a:srgbClr val="FFFF00"/>
                </a:solidFill>
                <a:effectLst/>
              </a:rPr>
              <a:t>	“AEC BEST INTEGRATION MODEL” AWARD &amp; CERTIFICATE PRESENTATION</a:t>
            </a:r>
          </a:p>
          <a:p>
            <a:pPr algn="ctr">
              <a:buNone/>
            </a:pPr>
            <a:r>
              <a:rPr lang="en-US" sz="2000" dirty="0" smtClean="0">
                <a:solidFill>
                  <a:srgbClr val="FFFF00"/>
                </a:solidFill>
                <a:effectLst/>
              </a:rPr>
              <a:t>	</a:t>
            </a:r>
          </a:p>
          <a:p>
            <a:pPr algn="ctr">
              <a:buNone/>
            </a:pPr>
            <a:r>
              <a:rPr lang="en-US" sz="2000" dirty="0" smtClean="0">
                <a:solidFill>
                  <a:srgbClr val="FFFF00"/>
                </a:solidFill>
                <a:effectLst/>
              </a:rPr>
              <a:t>	</a:t>
            </a:r>
            <a:r>
              <a:rPr lang="en-US" sz="2000" dirty="0" smtClean="0">
                <a:effectLst/>
              </a:rPr>
              <a:t>HONORARY LECTURE</a:t>
            </a:r>
          </a:p>
          <a:p>
            <a:pPr algn="ctr">
              <a:buNone/>
            </a:pPr>
            <a:r>
              <a:rPr lang="en-US" sz="2000" dirty="0" smtClean="0">
                <a:effectLst/>
              </a:rPr>
              <a:t>      (Topic: AEC’s Aspirations)</a:t>
            </a:r>
          </a:p>
          <a:p>
            <a:pPr algn="ctr">
              <a:buNone/>
            </a:pPr>
            <a:r>
              <a:rPr lang="en-US" sz="2000" dirty="0" smtClean="0">
                <a:effectLst/>
              </a:rPr>
              <a:t>by</a:t>
            </a:r>
          </a:p>
          <a:p>
            <a:pPr algn="ctr">
              <a:buNone/>
            </a:pPr>
            <a:r>
              <a:rPr lang="en-US" sz="2000" dirty="0" smtClean="0">
                <a:solidFill>
                  <a:srgbClr val="FFFF00"/>
                </a:solidFill>
                <a:effectLst/>
              </a:rPr>
              <a:t>	H.E. Dr. </a:t>
            </a:r>
            <a:r>
              <a:rPr lang="en-US" sz="2000" dirty="0" err="1" smtClean="0">
                <a:solidFill>
                  <a:srgbClr val="FFFF00"/>
                </a:solidFill>
                <a:effectLst/>
              </a:rPr>
              <a:t>Surin</a:t>
            </a:r>
            <a:r>
              <a:rPr lang="en-US" sz="2000" dirty="0" smtClean="0">
                <a:solidFill>
                  <a:srgbClr val="FFFF00"/>
                </a:solidFill>
                <a:effectLst/>
              </a:rPr>
              <a:t> </a:t>
            </a:r>
            <a:r>
              <a:rPr lang="en-US" sz="2000" dirty="0" err="1" smtClean="0">
                <a:solidFill>
                  <a:srgbClr val="FFFF00"/>
                </a:solidFill>
                <a:effectLst/>
              </a:rPr>
              <a:t>Pitsuwan</a:t>
            </a:r>
            <a:endParaRPr lang="en-US" sz="2000" dirty="0" smtClean="0">
              <a:solidFill>
                <a:srgbClr val="FFFF00"/>
              </a:solidFill>
              <a:effectLst/>
            </a:endParaRPr>
          </a:p>
          <a:p>
            <a:pPr algn="ctr">
              <a:buNone/>
            </a:pPr>
            <a:r>
              <a:rPr lang="en-US" sz="2000" dirty="0" smtClean="0">
                <a:solidFill>
                  <a:srgbClr val="FFFF00"/>
                </a:solidFill>
                <a:effectLst/>
              </a:rPr>
              <a:t>       Secretary General, ASEAN</a:t>
            </a:r>
            <a:endParaRPr lang="en-US" sz="1800" dirty="0" smtClean="0">
              <a:solidFill>
                <a:srgbClr val="FFFF00"/>
              </a:solidFill>
              <a:effectLst/>
            </a:endParaRPr>
          </a:p>
          <a:p>
            <a:pPr>
              <a:buNone/>
            </a:pPr>
            <a:r>
              <a:rPr lang="en-US" sz="1800" dirty="0" smtClean="0">
                <a:solidFill>
                  <a:srgbClr val="FFFF00"/>
                </a:solidFill>
                <a:effectLst/>
              </a:rPr>
              <a:t>	</a:t>
            </a:r>
          </a:p>
          <a:p>
            <a:pPr>
              <a:buNone/>
            </a:pPr>
            <a:r>
              <a:rPr lang="en-US" sz="2000" dirty="0" smtClean="0">
                <a:solidFill>
                  <a:srgbClr val="FFFF00"/>
                </a:solidFill>
                <a:effectLst>
                  <a:outerShdw blurRad="38100" dist="38100" dir="2700000" algn="tl">
                    <a:srgbClr val="C0C0C0"/>
                  </a:outerShdw>
                </a:effectLst>
              </a:rPr>
              <a:t>	</a:t>
            </a:r>
            <a:endParaRPr lang="en-US" sz="2000" dirty="0" smtClean="0">
              <a:solidFill>
                <a:srgbClr val="FFFF00"/>
              </a:solidFill>
              <a:effectLst/>
            </a:endParaRPr>
          </a:p>
          <a:p>
            <a:pPr>
              <a:buNone/>
            </a:pPr>
            <a:endParaRPr lang="en-US" sz="2200"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fld id="{47D01B12-F86F-4614-B3B1-AA3C5567B6D8}" type="slidenum">
              <a:rPr lang="en-US" smtClean="0"/>
              <a:pPr/>
              <a:t>43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Program’s Objectives</a:t>
            </a:r>
          </a:p>
        </p:txBody>
      </p:sp>
      <p:sp>
        <p:nvSpPr>
          <p:cNvPr id="3" name="Content Placeholder 2"/>
          <p:cNvSpPr>
            <a:spLocks noGrp="1"/>
          </p:cNvSpPr>
          <p:nvPr>
            <p:ph idx="1"/>
          </p:nvPr>
        </p:nvSpPr>
        <p:spPr>
          <a:xfrm>
            <a:off x="500035" y="1714488"/>
            <a:ext cx="8215370" cy="5000636"/>
          </a:xfrm>
        </p:spPr>
        <p:txBody>
          <a:bodyPr>
            <a:normAutofit lnSpcReduction="10000"/>
          </a:bodyPr>
          <a:lstStyle/>
          <a:p>
            <a:r>
              <a:rPr lang="en-US" sz="2000" dirty="0" smtClean="0">
                <a:effectLst/>
              </a:rPr>
              <a:t>To create a stronger partnership between the public and private sectors in preparing world-class ASEAN professionals.</a:t>
            </a:r>
          </a:p>
          <a:p>
            <a:r>
              <a:rPr lang="en-US" sz="2000" dirty="0" smtClean="0">
                <a:effectLst/>
              </a:rPr>
              <a:t>To create 21</a:t>
            </a:r>
            <a:r>
              <a:rPr lang="en-US" sz="2000" baseline="30000" dirty="0" smtClean="0">
                <a:effectLst/>
              </a:rPr>
              <a:t>st</a:t>
            </a:r>
            <a:r>
              <a:rPr lang="en-US" sz="2000" dirty="0" smtClean="0">
                <a:effectLst/>
              </a:rPr>
              <a:t> century young leaders with knowledge beyond their home markets, and to bring together dynamic &amp; seasoned</a:t>
            </a:r>
            <a:r>
              <a:rPr lang="en-US" sz="2000" i="1" dirty="0" smtClean="0">
                <a:solidFill>
                  <a:srgbClr val="FFFF00"/>
                </a:solidFill>
                <a:effectLst/>
              </a:rPr>
              <a:t> </a:t>
            </a:r>
            <a:r>
              <a:rPr lang="en-US" sz="2000" dirty="0" smtClean="0">
                <a:effectLst/>
              </a:rPr>
              <a:t>experts representing governments, industries and academia to serve as catalysts.</a:t>
            </a:r>
          </a:p>
          <a:p>
            <a:r>
              <a:rPr lang="en-US" sz="2000" dirty="0" smtClean="0">
                <a:effectLst/>
              </a:rPr>
              <a:t>To provide a platform for talented young ASEAN leaders to discuss, share thought-provoking ideas &amp; exchange conceptual diversities representing voices from the region, and to courageously question the experts on the region’s current and future strategic moves.</a:t>
            </a:r>
          </a:p>
          <a:p>
            <a:r>
              <a:rPr lang="en-US" sz="2000" dirty="0" smtClean="0">
                <a:effectLst/>
              </a:rPr>
              <a:t>To accelerate the professional skills development of the young leaders, to widen their perspectives of real business practices with access to operations in top ASEAN organizations, multinational companies and institutions, in Thailand and abroad.</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959207" cy="67815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99" y="74599"/>
            <a:ext cx="8001057" cy="1497013"/>
          </a:xfrm>
        </p:spPr>
        <p:txBody>
          <a:bodyPr/>
          <a:lstStyle/>
          <a:p>
            <a:r>
              <a:rPr lang="en-US" sz="4400" dirty="0" smtClean="0">
                <a:effectLst>
                  <a:outerShdw blurRad="38100" dist="38100" dir="2700000" algn="tl">
                    <a:srgbClr val="C0C0C0"/>
                  </a:outerShdw>
                </a:effectLst>
              </a:rPr>
              <a:t>Young Fellows GAINS</a:t>
            </a:r>
          </a:p>
        </p:txBody>
      </p:sp>
      <p:sp>
        <p:nvSpPr>
          <p:cNvPr id="3" name="Content Placeholder 2"/>
          <p:cNvSpPr>
            <a:spLocks noGrp="1"/>
          </p:cNvSpPr>
          <p:nvPr>
            <p:ph idx="1"/>
          </p:nvPr>
        </p:nvSpPr>
        <p:spPr>
          <a:xfrm>
            <a:off x="214282" y="1928826"/>
            <a:ext cx="8929718" cy="5143512"/>
          </a:xfrm>
        </p:spPr>
        <p:txBody>
          <a:bodyPr>
            <a:noAutofit/>
          </a:bodyPr>
          <a:lstStyle/>
          <a:p>
            <a:r>
              <a:rPr lang="en-US" sz="1800" dirty="0" smtClean="0">
                <a:effectLst/>
              </a:rPr>
              <a:t>An increase in personal and professional value proposition (PVP); </a:t>
            </a:r>
            <a:r>
              <a:rPr lang="en-US" sz="1800" dirty="0" smtClean="0">
                <a:solidFill>
                  <a:srgbClr val="FFFF00"/>
                </a:solidFill>
                <a:effectLst/>
              </a:rPr>
              <a:t>learn first-hand</a:t>
            </a:r>
            <a:r>
              <a:rPr lang="en-US" sz="1800" dirty="0" smtClean="0">
                <a:effectLst/>
              </a:rPr>
              <a:t> from truly-seasoned government leaders, industry experts and academics on </a:t>
            </a:r>
            <a:r>
              <a:rPr lang="en-US" sz="1800" dirty="0" smtClean="0">
                <a:solidFill>
                  <a:srgbClr val="FFFF00"/>
                </a:solidFill>
                <a:effectLst/>
              </a:rPr>
              <a:t>AEC 2015 and beyond.</a:t>
            </a:r>
          </a:p>
          <a:p>
            <a:r>
              <a:rPr lang="en-US" sz="1800" dirty="0" smtClean="0">
                <a:effectLst/>
              </a:rPr>
              <a:t>An opportunity to engage in class </a:t>
            </a:r>
            <a:r>
              <a:rPr lang="en-US" sz="1800" dirty="0" smtClean="0">
                <a:solidFill>
                  <a:srgbClr val="FFFF00"/>
                </a:solidFill>
                <a:effectLst/>
              </a:rPr>
              <a:t>discussions in a multicultural setting, and to listen to perspectives </a:t>
            </a:r>
            <a:r>
              <a:rPr lang="en-US" sz="1800" dirty="0" smtClean="0">
                <a:effectLst/>
              </a:rPr>
              <a:t>representing ASEAN and broader regions.</a:t>
            </a:r>
          </a:p>
          <a:p>
            <a:r>
              <a:rPr lang="en-US" sz="1800" dirty="0" smtClean="0">
                <a:effectLst/>
              </a:rPr>
              <a:t>An opportunity to create </a:t>
            </a:r>
            <a:r>
              <a:rPr lang="en-US" sz="1800" dirty="0" smtClean="0">
                <a:solidFill>
                  <a:srgbClr val="FFFF00"/>
                </a:solidFill>
                <a:effectLst/>
              </a:rPr>
              <a:t>intra-regional community networking </a:t>
            </a:r>
            <a:r>
              <a:rPr lang="en-US" sz="1800" dirty="0" smtClean="0">
                <a:effectLst/>
              </a:rPr>
              <a:t>with young leaders as well as experienced professionals from the </a:t>
            </a:r>
            <a:r>
              <a:rPr lang="en-US" sz="1800" dirty="0" smtClean="0">
                <a:solidFill>
                  <a:srgbClr val="FFFF00"/>
                </a:solidFill>
                <a:effectLst>
                  <a:outerShdw blurRad="38100" dist="38100" dir="2700000" algn="tl">
                    <a:srgbClr val="000000">
                      <a:alpha val="43137"/>
                    </a:srgbClr>
                  </a:outerShdw>
                </a:effectLst>
              </a:rPr>
              <a:t>ASEAN</a:t>
            </a:r>
            <a:r>
              <a:rPr lang="en-US" sz="1800" dirty="0" smtClean="0">
                <a:effectLst/>
              </a:rPr>
              <a:t> region.</a:t>
            </a:r>
          </a:p>
          <a:p>
            <a:r>
              <a:rPr lang="en-US" sz="1800" dirty="0" smtClean="0">
                <a:effectLst/>
              </a:rPr>
              <a:t>A introspective view of the best business practices in ASEAN’s top companies with an </a:t>
            </a:r>
            <a:r>
              <a:rPr lang="en-US" sz="1800" dirty="0" smtClean="0">
                <a:solidFill>
                  <a:srgbClr val="FFFF00"/>
                </a:solidFill>
                <a:effectLst/>
              </a:rPr>
              <a:t>exclusive overseas trips to</a:t>
            </a:r>
            <a:r>
              <a:rPr lang="en-US" sz="1800" dirty="0" smtClean="0">
                <a:effectLst/>
              </a:rPr>
              <a:t> </a:t>
            </a:r>
            <a:r>
              <a:rPr lang="en-US" sz="1800" dirty="0" smtClean="0">
                <a:solidFill>
                  <a:srgbClr val="FFFF00"/>
                </a:solidFill>
                <a:effectLst/>
              </a:rPr>
              <a:t>three countries</a:t>
            </a:r>
            <a:r>
              <a:rPr lang="en-US" sz="1800" dirty="0" smtClean="0">
                <a:effectLst/>
              </a:rPr>
              <a:t>, talk with top executives and get-to-know their operations.</a:t>
            </a:r>
          </a:p>
          <a:p>
            <a:r>
              <a:rPr lang="en-US" sz="1800" dirty="0" smtClean="0">
                <a:effectLst/>
              </a:rPr>
              <a:t>An opportunity to be </a:t>
            </a:r>
            <a:r>
              <a:rPr lang="en-US" sz="1800" dirty="0" smtClean="0">
                <a:solidFill>
                  <a:srgbClr val="FFFF00"/>
                </a:solidFill>
                <a:effectLst/>
              </a:rPr>
              <a:t>talent-spotted</a:t>
            </a:r>
            <a:r>
              <a:rPr lang="en-US" sz="1800" dirty="0" smtClean="0">
                <a:effectLst/>
              </a:rPr>
              <a:t> by participating companies with presence in your home countries.</a:t>
            </a:r>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7274"/>
            <a:ext cx="1214414" cy="85858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The Fellowship</a:t>
            </a:r>
          </a:p>
        </p:txBody>
      </p:sp>
      <p:sp>
        <p:nvSpPr>
          <p:cNvPr id="3" name="Content Placeholder 2"/>
          <p:cNvSpPr>
            <a:spLocks noGrp="1"/>
          </p:cNvSpPr>
          <p:nvPr>
            <p:ph idx="1"/>
          </p:nvPr>
        </p:nvSpPr>
        <p:spPr>
          <a:xfrm>
            <a:off x="765175" y="2000240"/>
            <a:ext cx="7950229" cy="4071966"/>
          </a:xfrm>
        </p:spPr>
        <p:txBody>
          <a:bodyPr>
            <a:normAutofit lnSpcReduction="10000"/>
          </a:bodyPr>
          <a:lstStyle/>
          <a:p>
            <a:r>
              <a:rPr lang="en-US" sz="2600" dirty="0" smtClean="0">
                <a:effectLst/>
              </a:rPr>
              <a:t>A full, non-binding fellowship </a:t>
            </a:r>
            <a:r>
              <a:rPr lang="en-US" sz="2600" i="1" dirty="0" smtClean="0">
                <a:solidFill>
                  <a:srgbClr val="FFFF00"/>
                </a:solidFill>
                <a:effectLst/>
              </a:rPr>
              <a:t>to 50 YOUNG ASEAN LEADERS</a:t>
            </a:r>
            <a:r>
              <a:rPr lang="en-US" sz="2600" dirty="0" smtClean="0">
                <a:effectLst/>
              </a:rPr>
              <a:t> from the </a:t>
            </a:r>
            <a:r>
              <a:rPr lang="en-US" sz="2600" dirty="0" smtClean="0">
                <a:solidFill>
                  <a:srgbClr val="FFFF00"/>
                </a:solidFill>
                <a:effectLst/>
              </a:rPr>
              <a:t>ASEAN</a:t>
            </a:r>
            <a:r>
              <a:rPr lang="en-US" sz="4000" dirty="0" smtClean="0">
                <a:solidFill>
                  <a:srgbClr val="FF0000"/>
                </a:solidFill>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sz="2600" dirty="0" smtClean="0">
                <a:effectLst/>
              </a:rPr>
              <a:t>countries with outstanding academic &amp; extra-curricular records, plus work experience.</a:t>
            </a:r>
          </a:p>
          <a:p>
            <a:r>
              <a:rPr lang="en-US" sz="2600" dirty="0" smtClean="0">
                <a:effectLst/>
              </a:rPr>
              <a:t>A </a:t>
            </a:r>
            <a:r>
              <a:rPr lang="en-US" sz="2600" i="1" dirty="0" smtClean="0">
                <a:solidFill>
                  <a:srgbClr val="FFFF00"/>
                </a:solidFill>
                <a:effectLst/>
              </a:rPr>
              <a:t>3-month</a:t>
            </a:r>
            <a:r>
              <a:rPr lang="en-US" sz="2600" dirty="0" smtClean="0">
                <a:effectLst/>
              </a:rPr>
              <a:t> all-expenses paid study, culminating with company visits to both leading companies in Thailand and overseas. </a:t>
            </a:r>
          </a:p>
          <a:p>
            <a:r>
              <a:rPr lang="en-US" sz="2600" dirty="0" smtClean="0">
                <a:effectLst/>
              </a:rPr>
              <a:t>A study that </a:t>
            </a:r>
            <a:r>
              <a:rPr lang="en-US" sz="2600" i="1" dirty="0" smtClean="0">
                <a:solidFill>
                  <a:srgbClr val="FFFF00"/>
                </a:solidFill>
                <a:effectLst/>
              </a:rPr>
              <a:t>PAYS YOU </a:t>
            </a:r>
            <a:r>
              <a:rPr lang="en-US" sz="2600" dirty="0" smtClean="0">
                <a:solidFill>
                  <a:srgbClr val="FFFF00"/>
                </a:solidFill>
                <a:effectLst/>
              </a:rPr>
              <a:t>a monthly stipend </a:t>
            </a:r>
            <a:r>
              <a:rPr lang="en-US" sz="2600" dirty="0" smtClean="0">
                <a:effectLst/>
              </a:rPr>
              <a:t>of Bt15,000</a:t>
            </a:r>
          </a:p>
          <a:p>
            <a:endParaRPr lang="en-US" sz="3200" dirty="0" smtClean="0"/>
          </a:p>
        </p:txBody>
      </p:sp>
      <p:pic>
        <p:nvPicPr>
          <p:cNvPr id="5"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8604"/>
            <a:ext cx="1212532" cy="857256"/>
          </a:xfrm>
          <a:prstGeom prst="rect">
            <a:avLst/>
          </a:prstGeom>
          <a:noFill/>
        </p:spPr>
      </p:pic>
      <p:sp>
        <p:nvSpPr>
          <p:cNvPr id="6" name="Slide Number Placeholder 5"/>
          <p:cNvSpPr>
            <a:spLocks noGrp="1"/>
          </p:cNvSpPr>
          <p:nvPr>
            <p:ph type="sldNum" sz="quarter" idx="12"/>
          </p:nvPr>
        </p:nvSpPr>
        <p:spPr>
          <a:xfrm>
            <a:off x="8501090" y="6356350"/>
            <a:ext cx="409548" cy="365125"/>
          </a:xfrm>
        </p:spPr>
        <p:txBody>
          <a:bodyPr/>
          <a:lstStyle/>
          <a:p>
            <a:fld id="{47D01B12-F86F-4614-B3B1-AA3C5567B6D8}"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Fellowship Eligibility</a:t>
            </a:r>
          </a:p>
        </p:txBody>
      </p:sp>
      <p:sp>
        <p:nvSpPr>
          <p:cNvPr id="3" name="Content Placeholder 2"/>
          <p:cNvSpPr>
            <a:spLocks noGrp="1"/>
          </p:cNvSpPr>
          <p:nvPr>
            <p:ph idx="1"/>
          </p:nvPr>
        </p:nvSpPr>
        <p:spPr>
          <a:xfrm>
            <a:off x="500035" y="1857364"/>
            <a:ext cx="7877204" cy="4714908"/>
          </a:xfrm>
        </p:spPr>
        <p:txBody>
          <a:bodyPr>
            <a:normAutofit fontScale="77500" lnSpcReduction="20000"/>
          </a:bodyPr>
          <a:lstStyle/>
          <a:p>
            <a:r>
              <a:rPr lang="en-US" sz="2600" dirty="0" smtClean="0">
                <a:effectLst/>
              </a:rPr>
              <a:t>Nationalities from the ASEAN + countries.</a:t>
            </a:r>
          </a:p>
          <a:p>
            <a:r>
              <a:rPr lang="en-US" sz="2600" dirty="0" smtClean="0">
                <a:effectLst/>
              </a:rPr>
              <a:t>Master degree holders from the age of 25-28 years, with at least one year working experience.</a:t>
            </a:r>
          </a:p>
          <a:p>
            <a:r>
              <a:rPr lang="en-US" sz="2600" dirty="0" smtClean="0">
                <a:effectLst/>
              </a:rPr>
              <a:t>Possesses potential leadership qualities, both in academic performance  (min GPA 3.5) and extra-curricular activities at varsity level.</a:t>
            </a:r>
          </a:p>
          <a:p>
            <a:r>
              <a:rPr lang="en-US" sz="2600" dirty="0" smtClean="0">
                <a:effectLst/>
              </a:rPr>
              <a:t>Demonstrates keen interest in the affairs of the world and ASEAN.</a:t>
            </a:r>
          </a:p>
          <a:p>
            <a:r>
              <a:rPr lang="en-US" sz="2600" dirty="0" smtClean="0">
                <a:effectLst/>
              </a:rPr>
              <a:t>Skillful in spoken and written English with a minimum score of 90 for TOEFL </a:t>
            </a:r>
            <a:r>
              <a:rPr lang="en-US" sz="2600" dirty="0" err="1" smtClean="0">
                <a:effectLst/>
              </a:rPr>
              <a:t>ibt</a:t>
            </a:r>
            <a:r>
              <a:rPr lang="en-US" sz="2600" dirty="0" smtClean="0">
                <a:effectLst/>
              </a:rPr>
              <a:t> (paper-based 577) or 6.5 for IELTS. (exemption applies to students who have undergone an English program undergraduate degree).</a:t>
            </a:r>
          </a:p>
          <a:p>
            <a:r>
              <a:rPr lang="en-US" sz="2600" dirty="0" smtClean="0">
                <a:effectLst/>
              </a:rPr>
              <a:t>In good state of mind and health (Reference Letter required)</a:t>
            </a:r>
          </a:p>
          <a:p>
            <a:endParaRPr lang="en-US" sz="3200" dirty="0" smtClean="0"/>
          </a:p>
        </p:txBody>
      </p:sp>
      <p:pic>
        <p:nvPicPr>
          <p:cNvPr id="4" name="Picture 5" descr="C:\Documents and Settings\Administrator\My Documents\NU Work\NU Logo\10_04_54-Nation-U_Blue-EN.jpg"/>
          <p:cNvPicPr>
            <a:picLocks noChangeAspect="1" noChangeArrowheads="1"/>
          </p:cNvPicPr>
          <p:nvPr/>
        </p:nvPicPr>
        <p:blipFill>
          <a:blip r:embed="rId3"/>
          <a:srcRect/>
          <a:stretch>
            <a:fillRect/>
          </a:stretch>
        </p:blipFill>
        <p:spPr bwMode="auto">
          <a:xfrm>
            <a:off x="0" y="428604"/>
            <a:ext cx="1212532" cy="85725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1414"/>
            <a:ext cx="7612063" cy="1417638"/>
          </a:xfrm>
        </p:spPr>
        <p:txBody>
          <a:bodyPr/>
          <a:lstStyle/>
          <a:p>
            <a:r>
              <a:rPr lang="en-US" dirty="0" smtClean="0">
                <a:effectLst>
                  <a:outerShdw blurRad="38100" dist="38100" dir="2700000" algn="tl">
                    <a:srgbClr val="C0C0C0"/>
                  </a:outerShdw>
                </a:effectLst>
              </a:rPr>
              <a:t>Selection Criteria</a:t>
            </a:r>
          </a:p>
        </p:txBody>
      </p:sp>
      <p:sp>
        <p:nvSpPr>
          <p:cNvPr id="3" name="Content Placeholder 2"/>
          <p:cNvSpPr>
            <a:spLocks noGrp="1"/>
          </p:cNvSpPr>
          <p:nvPr>
            <p:ph idx="1"/>
          </p:nvPr>
        </p:nvSpPr>
        <p:spPr>
          <a:xfrm>
            <a:off x="428597" y="2000240"/>
            <a:ext cx="8215370" cy="4071966"/>
          </a:xfrm>
        </p:spPr>
        <p:txBody>
          <a:bodyPr>
            <a:normAutofit fontScale="92500" lnSpcReduction="20000"/>
          </a:bodyPr>
          <a:lstStyle/>
          <a:p>
            <a:pPr>
              <a:buNone/>
            </a:pPr>
            <a:r>
              <a:rPr lang="en-US" sz="2600" dirty="0" smtClean="0">
                <a:effectLst/>
              </a:rPr>
              <a:t>	All candidates will be subjected to two phases of selection process:</a:t>
            </a:r>
          </a:p>
          <a:p>
            <a:pPr>
              <a:buNone/>
            </a:pPr>
            <a:r>
              <a:rPr lang="en-US" sz="2600" dirty="0" smtClean="0">
                <a:effectLst/>
              </a:rPr>
              <a:t>	</a:t>
            </a:r>
            <a:r>
              <a:rPr lang="en-US" sz="2600" dirty="0" smtClean="0">
                <a:solidFill>
                  <a:srgbClr val="FFFF00"/>
                </a:solidFill>
                <a:effectLst>
                  <a:outerShdw blurRad="38100" dist="38100" dir="2700000" algn="tl">
                    <a:srgbClr val="000000">
                      <a:alpha val="43137"/>
                    </a:srgbClr>
                  </a:outerShdw>
                </a:effectLst>
              </a:rPr>
              <a:t>Phase 1 – Preliminary</a:t>
            </a:r>
          </a:p>
          <a:p>
            <a:pPr>
              <a:buNone/>
            </a:pPr>
            <a:r>
              <a:rPr lang="en-US" sz="2600" dirty="0" smtClean="0">
                <a:effectLst/>
              </a:rPr>
              <a:t>	1. Outstanding record of both academic and extra-curricular activities.</a:t>
            </a:r>
          </a:p>
          <a:p>
            <a:pPr>
              <a:buNone/>
            </a:pPr>
            <a:r>
              <a:rPr lang="en-US" sz="2600" dirty="0" smtClean="0">
                <a:effectLst/>
              </a:rPr>
              <a:t>	2. A minimum 1,000 word essay on either one of this topic:</a:t>
            </a:r>
          </a:p>
          <a:p>
            <a:pPr>
              <a:buNone/>
            </a:pPr>
            <a:r>
              <a:rPr lang="en-US" sz="2600" dirty="0" smtClean="0">
                <a:effectLst/>
              </a:rPr>
              <a:t>		</a:t>
            </a:r>
            <a:r>
              <a:rPr lang="en-US" sz="2200" i="1" dirty="0" smtClean="0">
                <a:effectLst/>
              </a:rPr>
              <a:t>- ASEAN 2015 and the world</a:t>
            </a:r>
          </a:p>
          <a:p>
            <a:pPr>
              <a:buNone/>
            </a:pPr>
            <a:r>
              <a:rPr lang="en-US" sz="2200" i="1" dirty="0" smtClean="0">
                <a:effectLst/>
              </a:rPr>
              <a:t>		- ASEAN 2015: what it means to [your country]</a:t>
            </a:r>
            <a:endParaRPr lang="en-US" sz="2200" i="1" dirty="0" smtClean="0"/>
          </a:p>
        </p:txBody>
      </p:sp>
      <p:pic>
        <p:nvPicPr>
          <p:cNvPr id="4" name="Picture 5" descr="C:\Documents and Settings\Administrator\My Documents\NU Work\NU Logo\10_04_54-Nation-U_Blue-EN.jpg"/>
          <p:cNvPicPr>
            <a:picLocks noChangeAspect="1" noChangeArrowheads="1"/>
          </p:cNvPicPr>
          <p:nvPr/>
        </p:nvPicPr>
        <p:blipFill>
          <a:blip r:embed="rId2"/>
          <a:srcRect/>
          <a:stretch>
            <a:fillRect/>
          </a:stretch>
        </p:blipFill>
        <p:spPr bwMode="auto">
          <a:xfrm>
            <a:off x="0" y="427274"/>
            <a:ext cx="1214414" cy="858586"/>
          </a:xfrm>
          <a:prstGeom prst="rect">
            <a:avLst/>
          </a:prstGeom>
          <a:noFill/>
        </p:spPr>
      </p:pic>
      <p:sp>
        <p:nvSpPr>
          <p:cNvPr id="5" name="Slide Number Placeholder 4"/>
          <p:cNvSpPr>
            <a:spLocks noGrp="1"/>
          </p:cNvSpPr>
          <p:nvPr>
            <p:ph type="sldNum" sz="quarter" idx="12"/>
          </p:nvPr>
        </p:nvSpPr>
        <p:spPr/>
        <p:txBody>
          <a:bodyPr/>
          <a:lstStyle/>
          <a:p>
            <a:fld id="{47D01B12-F86F-4614-B3B1-AA3C5567B6D8}"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5869</TotalTime>
  <Words>2033</Words>
  <Application>Microsoft Office PowerPoint</Application>
  <PresentationFormat>On-screen Show (4:3)</PresentationFormat>
  <Paragraphs>505</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Habitat</vt:lpstr>
      <vt:lpstr>ASEAN YOUNG LEADERS FELLOWSHIP</vt:lpstr>
      <vt:lpstr>The Vision</vt:lpstr>
      <vt:lpstr>The Rationale</vt:lpstr>
      <vt:lpstr>Program’s Aims</vt:lpstr>
      <vt:lpstr>Program’s Objectives</vt:lpstr>
      <vt:lpstr>Young Fellows GAINS</vt:lpstr>
      <vt:lpstr>The Fellowship</vt:lpstr>
      <vt:lpstr>Fellowship Eligibility</vt:lpstr>
      <vt:lpstr>Selection Criteria</vt:lpstr>
      <vt:lpstr>Selection Criteria</vt:lpstr>
      <vt:lpstr>Fellowship Coverage</vt:lpstr>
      <vt:lpstr>The Curriculum</vt:lpstr>
      <vt:lpstr>The Curriculum   Study Months</vt:lpstr>
      <vt:lpstr>Program Structure</vt:lpstr>
      <vt:lpstr>Program Structure</vt:lpstr>
      <vt:lpstr>Program Structure</vt:lpstr>
      <vt:lpstr>The Curriculum</vt:lpstr>
      <vt:lpstr>Module 1</vt:lpstr>
      <vt:lpstr>Module 1</vt:lpstr>
      <vt:lpstr>Module 2</vt:lpstr>
      <vt:lpstr>Module 2</vt:lpstr>
      <vt:lpstr>Module 2</vt:lpstr>
      <vt:lpstr>Module 3</vt:lpstr>
      <vt:lpstr>Module 3</vt:lpstr>
      <vt:lpstr>Module 3</vt:lpstr>
      <vt:lpstr>Module 4</vt:lpstr>
      <vt:lpstr>Module 4</vt:lpstr>
      <vt:lpstr>Module 4</vt:lpstr>
      <vt:lpstr>Other Guest Lecturers</vt:lpstr>
      <vt:lpstr>Community Service Schedule  (Lampang - Chiang Mai - Yangon)</vt:lpstr>
      <vt:lpstr>Learning Schedule</vt:lpstr>
      <vt:lpstr>Learning Schedule</vt:lpstr>
      <vt:lpstr>Learning Schedule</vt:lpstr>
      <vt:lpstr>Learning Schedule</vt:lpstr>
      <vt:lpstr>Learning Schedule</vt:lpstr>
      <vt:lpstr>Company Visits – 3 ASEAN+ countries</vt:lpstr>
      <vt:lpstr>Company Visits - VN</vt:lpstr>
      <vt:lpstr>Company Visits - SG</vt:lpstr>
      <vt:lpstr>Company Visits - TH</vt:lpstr>
      <vt:lpstr>Company Visits - TH</vt:lpstr>
      <vt:lpstr>Program Exclusivity</vt:lpstr>
      <vt:lpstr>Program Exclusivity</vt:lpstr>
      <vt:lpstr>Program Exclusivity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 AEC YL FELLOWSHIP</dc:title>
  <dc:creator>Jane</dc:creator>
  <cp:lastModifiedBy>janek</cp:lastModifiedBy>
  <cp:revision>491</cp:revision>
  <dcterms:created xsi:type="dcterms:W3CDTF">2011-07-30T11:48:47Z</dcterms:created>
  <dcterms:modified xsi:type="dcterms:W3CDTF">2012-01-10T03:18:19Z</dcterms:modified>
</cp:coreProperties>
</file>